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nva Sans" panose="020B0604020202020204" charset="0"/>
      <p:regular r:id="rId28"/>
    </p:embeddedFont>
    <p:embeddedFont>
      <p:font typeface="Canva Sans Bold" panose="020B0604020202020204" charset="0"/>
      <p:regular r:id="rId29"/>
    </p:embeddedFont>
    <p:embeddedFont>
      <p:font typeface="Open Sauce" panose="020B0604020202020204" charset="0"/>
      <p:regular r:id="rId30"/>
    </p:embeddedFont>
    <p:embeddedFont>
      <p:font typeface="Open Sauce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917"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svg"/><Relationship Id="rId7"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1581148"/>
            <a:ext cx="78988" cy="3562352"/>
            <a:chOff x="0" y="0"/>
            <a:chExt cx="20803" cy="938233"/>
          </a:xfrm>
        </p:grpSpPr>
        <p:sp>
          <p:nvSpPr>
            <p:cNvPr id="7" name="Freeform 7"/>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8" name="TextBox 8"/>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9"/>
          <p:cNvSpPr/>
          <p:nvPr/>
        </p:nvSpPr>
        <p:spPr>
          <a:xfrm>
            <a:off x="8688522" y="2707873"/>
            <a:ext cx="8687763" cy="4871253"/>
          </a:xfrm>
          <a:custGeom>
            <a:avLst/>
            <a:gdLst/>
            <a:ahLst/>
            <a:cxnLst/>
            <a:rect l="l" t="t" r="r" b="b"/>
            <a:pathLst>
              <a:path w="8687763" h="4871253">
                <a:moveTo>
                  <a:pt x="0" y="0"/>
                </a:moveTo>
                <a:lnTo>
                  <a:pt x="8687763" y="0"/>
                </a:lnTo>
                <a:lnTo>
                  <a:pt x="8687763" y="4871254"/>
                </a:lnTo>
                <a:lnTo>
                  <a:pt x="0" y="4871254"/>
                </a:lnTo>
                <a:lnTo>
                  <a:pt x="0" y="0"/>
                </a:lnTo>
                <a:close/>
              </a:path>
            </a:pathLst>
          </a:custGeom>
          <a:blipFill>
            <a:blip r:embed="rId4"/>
            <a:stretch>
              <a:fillRect/>
            </a:stretch>
          </a:blipFill>
        </p:spPr>
      </p:sp>
      <p:sp>
        <p:nvSpPr>
          <p:cNvPr id="10" name="TextBox 10"/>
          <p:cNvSpPr txBox="1"/>
          <p:nvPr/>
        </p:nvSpPr>
        <p:spPr>
          <a:xfrm>
            <a:off x="1260088" y="1828301"/>
            <a:ext cx="7214594" cy="1285511"/>
          </a:xfrm>
          <a:prstGeom prst="rect">
            <a:avLst/>
          </a:prstGeom>
        </p:spPr>
        <p:txBody>
          <a:bodyPr lIns="0" tIns="0" rIns="0" bIns="0" rtlCol="0" anchor="t">
            <a:spAutoFit/>
          </a:bodyPr>
          <a:lstStyle/>
          <a:p>
            <a:pPr algn="l">
              <a:lnSpc>
                <a:spcPts val="10510"/>
              </a:lnSpc>
            </a:pPr>
            <a:r>
              <a:rPr lang="en-US" sz="7507" b="1" spc="-150">
                <a:solidFill>
                  <a:srgbClr val="191919"/>
                </a:solidFill>
                <a:latin typeface="Open Sauce Bold"/>
                <a:ea typeface="Open Sauce Bold"/>
                <a:cs typeface="Open Sauce Bold"/>
                <a:sym typeface="Open Sauce Bold"/>
              </a:rPr>
              <a:t>CAD CAM</a:t>
            </a:r>
          </a:p>
        </p:txBody>
      </p:sp>
      <p:sp>
        <p:nvSpPr>
          <p:cNvPr id="11" name="TextBox 11"/>
          <p:cNvSpPr txBox="1"/>
          <p:nvPr/>
        </p:nvSpPr>
        <p:spPr>
          <a:xfrm>
            <a:off x="1260088" y="3286124"/>
            <a:ext cx="8293728" cy="1562100"/>
          </a:xfrm>
          <a:prstGeom prst="rect">
            <a:avLst/>
          </a:prstGeom>
        </p:spPr>
        <p:txBody>
          <a:bodyPr lIns="0" tIns="0" rIns="0" bIns="0" rtlCol="0" anchor="t">
            <a:spAutoFit/>
          </a:bodyPr>
          <a:lstStyle/>
          <a:p>
            <a:pPr algn="l">
              <a:lnSpc>
                <a:spcPts val="6299"/>
              </a:lnSpc>
            </a:pPr>
            <a:r>
              <a:rPr lang="en-US" sz="4500" b="1" spc="-89">
                <a:solidFill>
                  <a:srgbClr val="191919"/>
                </a:solidFill>
                <a:latin typeface="Open Sauce Bold"/>
                <a:ea typeface="Open Sauce Bold"/>
                <a:cs typeface="Open Sauce Bold"/>
                <a:sym typeface="Open Sauce Bold"/>
              </a:rPr>
              <a:t>AUTOMATED DEFECT DETECTION SYSTEM </a:t>
            </a:r>
          </a:p>
        </p:txBody>
      </p:sp>
      <p:sp>
        <p:nvSpPr>
          <p:cNvPr id="12" name="TextBox 12"/>
          <p:cNvSpPr txBox="1"/>
          <p:nvPr/>
        </p:nvSpPr>
        <p:spPr>
          <a:xfrm>
            <a:off x="1068194" y="8051099"/>
            <a:ext cx="10902950" cy="663727"/>
          </a:xfrm>
          <a:prstGeom prst="rect">
            <a:avLst/>
          </a:prstGeom>
        </p:spPr>
        <p:txBody>
          <a:bodyPr lIns="0" tIns="0" rIns="0" bIns="0" rtlCol="0" anchor="t">
            <a:spAutoFit/>
          </a:bodyPr>
          <a:lstStyle/>
          <a:p>
            <a:pPr algn="just">
              <a:lnSpc>
                <a:spcPts val="5416"/>
              </a:lnSpc>
            </a:pPr>
            <a:r>
              <a:rPr lang="en-US" sz="3869">
                <a:solidFill>
                  <a:srgbClr val="000000"/>
                </a:solidFill>
                <a:latin typeface="Canva Sans"/>
                <a:ea typeface="Canva Sans"/>
                <a:cs typeface="Canva Sans"/>
                <a:sym typeface="Canva Sans"/>
              </a:rPr>
              <a:t>Tejasvi Gharat - Third Year B.Tech Mechanical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028700" y="1960540"/>
            <a:ext cx="16230600" cy="6365920"/>
          </a:xfrm>
          <a:custGeom>
            <a:avLst/>
            <a:gdLst/>
            <a:ahLst/>
            <a:cxnLst/>
            <a:rect l="l" t="t" r="r" b="b"/>
            <a:pathLst>
              <a:path w="16230600" h="6365920">
                <a:moveTo>
                  <a:pt x="0" y="0"/>
                </a:moveTo>
                <a:lnTo>
                  <a:pt x="16230600" y="0"/>
                </a:lnTo>
                <a:lnTo>
                  <a:pt x="16230600" y="6365920"/>
                </a:lnTo>
                <a:lnTo>
                  <a:pt x="0" y="6365920"/>
                </a:lnTo>
                <a:lnTo>
                  <a:pt x="0" y="0"/>
                </a:lnTo>
                <a:close/>
              </a:path>
            </a:pathLst>
          </a:custGeom>
          <a:blipFill>
            <a:blip r:embed="rId6"/>
            <a:stretch>
              <a:fillRect l="-1176" r="-1176"/>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09" r="-1309"/>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0" name="TextBox 10"/>
          <p:cNvSpPr txBox="1"/>
          <p:nvPr/>
        </p:nvSpPr>
        <p:spPr>
          <a:xfrm>
            <a:off x="3908729" y="3856193"/>
            <a:ext cx="10470541" cy="2450789"/>
          </a:xfrm>
          <a:prstGeom prst="rect">
            <a:avLst/>
          </a:prstGeom>
        </p:spPr>
        <p:txBody>
          <a:bodyPr lIns="0" tIns="0" rIns="0" bIns="0" rtlCol="0" anchor="t">
            <a:spAutoFit/>
          </a:bodyPr>
          <a:lstStyle/>
          <a:p>
            <a:pPr algn="ctr">
              <a:lnSpc>
                <a:spcPts val="9839"/>
              </a:lnSpc>
              <a:spcBef>
                <a:spcPct val="0"/>
              </a:spcBef>
            </a:pPr>
            <a:r>
              <a:rPr lang="en-US" sz="7130" b="1">
                <a:solidFill>
                  <a:srgbClr val="FFFFFF"/>
                </a:solidFill>
                <a:latin typeface="Open Sauce Bold"/>
                <a:ea typeface="Open Sauce Bold"/>
                <a:cs typeface="Open Sauce Bold"/>
                <a:sym typeface="Open Sauce Bold"/>
              </a:rPr>
              <a:t>MACHINE LEARNING 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rot="-10800000">
            <a:off x="3416508" y="4436867"/>
            <a:ext cx="3530895" cy="4234677"/>
            <a:chOff x="0" y="0"/>
            <a:chExt cx="2041606" cy="2448541"/>
          </a:xfrm>
        </p:grpSpPr>
        <p:sp>
          <p:nvSpPr>
            <p:cNvPr id="5" name="Freeform 5"/>
            <p:cNvSpPr/>
            <p:nvPr/>
          </p:nvSpPr>
          <p:spPr>
            <a:xfrm>
              <a:off x="0" y="0"/>
              <a:ext cx="2041606" cy="2448541"/>
            </a:xfrm>
            <a:custGeom>
              <a:avLst/>
              <a:gdLst/>
              <a:ahLst/>
              <a:cxnLst/>
              <a:rect l="l" t="t" r="r" b="b"/>
              <a:pathLst>
                <a:path w="2041606" h="2448541">
                  <a:moveTo>
                    <a:pt x="70164" y="0"/>
                  </a:moveTo>
                  <a:lnTo>
                    <a:pt x="1971442" y="0"/>
                  </a:lnTo>
                  <a:cubicBezTo>
                    <a:pt x="1990051" y="0"/>
                    <a:pt x="2007897" y="7392"/>
                    <a:pt x="2021056" y="20551"/>
                  </a:cubicBezTo>
                  <a:cubicBezTo>
                    <a:pt x="2034214" y="33709"/>
                    <a:pt x="2041606" y="51555"/>
                    <a:pt x="2041606" y="70164"/>
                  </a:cubicBezTo>
                  <a:lnTo>
                    <a:pt x="2041606" y="2378377"/>
                  </a:lnTo>
                  <a:cubicBezTo>
                    <a:pt x="2041606" y="2396986"/>
                    <a:pt x="2034214" y="2414832"/>
                    <a:pt x="2021056" y="2427991"/>
                  </a:cubicBezTo>
                  <a:cubicBezTo>
                    <a:pt x="2007897" y="2441149"/>
                    <a:pt x="1990051" y="2448541"/>
                    <a:pt x="1971442" y="2448541"/>
                  </a:cubicBezTo>
                  <a:lnTo>
                    <a:pt x="70164" y="2448541"/>
                  </a:lnTo>
                  <a:cubicBezTo>
                    <a:pt x="51555" y="2448541"/>
                    <a:pt x="33709" y="2441149"/>
                    <a:pt x="20551" y="2427991"/>
                  </a:cubicBezTo>
                  <a:cubicBezTo>
                    <a:pt x="7392" y="2414832"/>
                    <a:pt x="0" y="2396986"/>
                    <a:pt x="0" y="2378377"/>
                  </a:cubicBezTo>
                  <a:lnTo>
                    <a:pt x="0" y="70164"/>
                  </a:lnTo>
                  <a:cubicBezTo>
                    <a:pt x="0" y="51555"/>
                    <a:pt x="7392" y="33709"/>
                    <a:pt x="20551" y="20551"/>
                  </a:cubicBezTo>
                  <a:cubicBezTo>
                    <a:pt x="33709" y="7392"/>
                    <a:pt x="51555" y="0"/>
                    <a:pt x="70164" y="0"/>
                  </a:cubicBezTo>
                  <a:close/>
                </a:path>
              </a:pathLst>
            </a:custGeom>
            <a:solidFill>
              <a:srgbClr val="FFFFFF"/>
            </a:solidFill>
            <a:ln w="123825" cap="rnd">
              <a:solidFill>
                <a:srgbClr val="106861"/>
              </a:solidFill>
              <a:prstDash val="solid"/>
              <a:round/>
            </a:ln>
          </p:spPr>
        </p:sp>
        <p:sp>
          <p:nvSpPr>
            <p:cNvPr id="6" name="TextBox 6"/>
            <p:cNvSpPr txBox="1"/>
            <p:nvPr/>
          </p:nvSpPr>
          <p:spPr>
            <a:xfrm>
              <a:off x="0" y="-38100"/>
              <a:ext cx="2041606" cy="2486641"/>
            </a:xfrm>
            <a:prstGeom prst="rect">
              <a:avLst/>
            </a:prstGeom>
          </p:spPr>
          <p:txBody>
            <a:bodyPr lIns="57336" tIns="57336" rIns="57336" bIns="57336" rtlCol="0" anchor="ctr"/>
            <a:lstStyle/>
            <a:p>
              <a:pPr marL="0" lvl="0" indent="0" algn="ctr">
                <a:lnSpc>
                  <a:spcPts val="2756"/>
                </a:lnSpc>
                <a:spcBef>
                  <a:spcPct val="0"/>
                </a:spcBef>
              </a:pPr>
              <a:endParaRPr/>
            </a:p>
          </p:txBody>
        </p:sp>
      </p:grpSp>
      <p:sp>
        <p:nvSpPr>
          <p:cNvPr id="7" name="Freeform 7"/>
          <p:cNvSpPr/>
          <p:nvPr/>
        </p:nvSpPr>
        <p:spPr>
          <a:xfrm>
            <a:off x="3970688" y="4436867"/>
            <a:ext cx="2422535" cy="1129145"/>
          </a:xfrm>
          <a:custGeom>
            <a:avLst/>
            <a:gdLst/>
            <a:ahLst/>
            <a:cxnLst/>
            <a:rect l="l" t="t" r="r" b="b"/>
            <a:pathLst>
              <a:path w="2422535" h="1129145">
                <a:moveTo>
                  <a:pt x="0" y="0"/>
                </a:moveTo>
                <a:lnTo>
                  <a:pt x="2422535" y="0"/>
                </a:lnTo>
                <a:lnTo>
                  <a:pt x="2422535" y="1129146"/>
                </a:lnTo>
                <a:lnTo>
                  <a:pt x="0" y="1129146"/>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sp>
      <p:grpSp>
        <p:nvGrpSpPr>
          <p:cNvPr id="8" name="Group 8"/>
          <p:cNvGrpSpPr/>
          <p:nvPr/>
        </p:nvGrpSpPr>
        <p:grpSpPr>
          <a:xfrm rot="-10800000">
            <a:off x="7379682" y="4436867"/>
            <a:ext cx="3530895" cy="4234677"/>
            <a:chOff x="0" y="0"/>
            <a:chExt cx="2041606" cy="2448541"/>
          </a:xfrm>
        </p:grpSpPr>
        <p:sp>
          <p:nvSpPr>
            <p:cNvPr id="9" name="Freeform 9"/>
            <p:cNvSpPr/>
            <p:nvPr/>
          </p:nvSpPr>
          <p:spPr>
            <a:xfrm>
              <a:off x="0" y="0"/>
              <a:ext cx="2041606" cy="2448541"/>
            </a:xfrm>
            <a:custGeom>
              <a:avLst/>
              <a:gdLst/>
              <a:ahLst/>
              <a:cxnLst/>
              <a:rect l="l" t="t" r="r" b="b"/>
              <a:pathLst>
                <a:path w="2041606" h="2448541">
                  <a:moveTo>
                    <a:pt x="70164" y="0"/>
                  </a:moveTo>
                  <a:lnTo>
                    <a:pt x="1971442" y="0"/>
                  </a:lnTo>
                  <a:cubicBezTo>
                    <a:pt x="1990051" y="0"/>
                    <a:pt x="2007897" y="7392"/>
                    <a:pt x="2021056" y="20551"/>
                  </a:cubicBezTo>
                  <a:cubicBezTo>
                    <a:pt x="2034214" y="33709"/>
                    <a:pt x="2041606" y="51555"/>
                    <a:pt x="2041606" y="70164"/>
                  </a:cubicBezTo>
                  <a:lnTo>
                    <a:pt x="2041606" y="2378377"/>
                  </a:lnTo>
                  <a:cubicBezTo>
                    <a:pt x="2041606" y="2396986"/>
                    <a:pt x="2034214" y="2414832"/>
                    <a:pt x="2021056" y="2427991"/>
                  </a:cubicBezTo>
                  <a:cubicBezTo>
                    <a:pt x="2007897" y="2441149"/>
                    <a:pt x="1990051" y="2448541"/>
                    <a:pt x="1971442" y="2448541"/>
                  </a:cubicBezTo>
                  <a:lnTo>
                    <a:pt x="70164" y="2448541"/>
                  </a:lnTo>
                  <a:cubicBezTo>
                    <a:pt x="51555" y="2448541"/>
                    <a:pt x="33709" y="2441149"/>
                    <a:pt x="20551" y="2427991"/>
                  </a:cubicBezTo>
                  <a:cubicBezTo>
                    <a:pt x="7392" y="2414832"/>
                    <a:pt x="0" y="2396986"/>
                    <a:pt x="0" y="2378377"/>
                  </a:cubicBezTo>
                  <a:lnTo>
                    <a:pt x="0" y="70164"/>
                  </a:lnTo>
                  <a:cubicBezTo>
                    <a:pt x="0" y="51555"/>
                    <a:pt x="7392" y="33709"/>
                    <a:pt x="20551" y="20551"/>
                  </a:cubicBezTo>
                  <a:cubicBezTo>
                    <a:pt x="33709" y="7392"/>
                    <a:pt x="51555" y="0"/>
                    <a:pt x="70164" y="0"/>
                  </a:cubicBezTo>
                  <a:close/>
                </a:path>
              </a:pathLst>
            </a:custGeom>
            <a:solidFill>
              <a:srgbClr val="FFFFFF"/>
            </a:solidFill>
            <a:ln w="123825" cap="rnd">
              <a:solidFill>
                <a:srgbClr val="106861"/>
              </a:solidFill>
              <a:prstDash val="solid"/>
              <a:round/>
            </a:ln>
          </p:spPr>
        </p:sp>
        <p:sp>
          <p:nvSpPr>
            <p:cNvPr id="10" name="TextBox 10"/>
            <p:cNvSpPr txBox="1"/>
            <p:nvPr/>
          </p:nvSpPr>
          <p:spPr>
            <a:xfrm>
              <a:off x="0" y="-38100"/>
              <a:ext cx="2041606" cy="2486641"/>
            </a:xfrm>
            <a:prstGeom prst="rect">
              <a:avLst/>
            </a:prstGeom>
          </p:spPr>
          <p:txBody>
            <a:bodyPr lIns="57336" tIns="57336" rIns="57336" bIns="57336" rtlCol="0" anchor="ctr"/>
            <a:lstStyle/>
            <a:p>
              <a:pPr marL="0" lvl="0" indent="0" algn="ctr">
                <a:lnSpc>
                  <a:spcPts val="2756"/>
                </a:lnSpc>
                <a:spcBef>
                  <a:spcPct val="0"/>
                </a:spcBef>
              </a:pPr>
              <a:endParaRPr/>
            </a:p>
          </p:txBody>
        </p:sp>
      </p:grpSp>
      <p:sp>
        <p:nvSpPr>
          <p:cNvPr id="11" name="Freeform 11"/>
          <p:cNvSpPr/>
          <p:nvPr/>
        </p:nvSpPr>
        <p:spPr>
          <a:xfrm>
            <a:off x="7933862" y="4436867"/>
            <a:ext cx="2422535" cy="1129145"/>
          </a:xfrm>
          <a:custGeom>
            <a:avLst/>
            <a:gdLst/>
            <a:ahLst/>
            <a:cxnLst/>
            <a:rect l="l" t="t" r="r" b="b"/>
            <a:pathLst>
              <a:path w="2422535" h="1129145">
                <a:moveTo>
                  <a:pt x="0" y="0"/>
                </a:moveTo>
                <a:lnTo>
                  <a:pt x="2422535" y="0"/>
                </a:lnTo>
                <a:lnTo>
                  <a:pt x="2422535" y="1129146"/>
                </a:lnTo>
                <a:lnTo>
                  <a:pt x="0" y="1129146"/>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sp>
      <p:grpSp>
        <p:nvGrpSpPr>
          <p:cNvPr id="12" name="Group 12"/>
          <p:cNvGrpSpPr/>
          <p:nvPr/>
        </p:nvGrpSpPr>
        <p:grpSpPr>
          <a:xfrm rot="-10800000">
            <a:off x="11340597" y="4436867"/>
            <a:ext cx="3530895" cy="4234677"/>
            <a:chOff x="0" y="0"/>
            <a:chExt cx="2041606" cy="2448541"/>
          </a:xfrm>
        </p:grpSpPr>
        <p:sp>
          <p:nvSpPr>
            <p:cNvPr id="13" name="Freeform 13"/>
            <p:cNvSpPr/>
            <p:nvPr/>
          </p:nvSpPr>
          <p:spPr>
            <a:xfrm>
              <a:off x="0" y="0"/>
              <a:ext cx="2041606" cy="2448541"/>
            </a:xfrm>
            <a:custGeom>
              <a:avLst/>
              <a:gdLst/>
              <a:ahLst/>
              <a:cxnLst/>
              <a:rect l="l" t="t" r="r" b="b"/>
              <a:pathLst>
                <a:path w="2041606" h="2448541">
                  <a:moveTo>
                    <a:pt x="70164" y="0"/>
                  </a:moveTo>
                  <a:lnTo>
                    <a:pt x="1971442" y="0"/>
                  </a:lnTo>
                  <a:cubicBezTo>
                    <a:pt x="1990051" y="0"/>
                    <a:pt x="2007897" y="7392"/>
                    <a:pt x="2021056" y="20551"/>
                  </a:cubicBezTo>
                  <a:cubicBezTo>
                    <a:pt x="2034214" y="33709"/>
                    <a:pt x="2041606" y="51555"/>
                    <a:pt x="2041606" y="70164"/>
                  </a:cubicBezTo>
                  <a:lnTo>
                    <a:pt x="2041606" y="2378377"/>
                  </a:lnTo>
                  <a:cubicBezTo>
                    <a:pt x="2041606" y="2396986"/>
                    <a:pt x="2034214" y="2414832"/>
                    <a:pt x="2021056" y="2427991"/>
                  </a:cubicBezTo>
                  <a:cubicBezTo>
                    <a:pt x="2007897" y="2441149"/>
                    <a:pt x="1990051" y="2448541"/>
                    <a:pt x="1971442" y="2448541"/>
                  </a:cubicBezTo>
                  <a:lnTo>
                    <a:pt x="70164" y="2448541"/>
                  </a:lnTo>
                  <a:cubicBezTo>
                    <a:pt x="51555" y="2448541"/>
                    <a:pt x="33709" y="2441149"/>
                    <a:pt x="20551" y="2427991"/>
                  </a:cubicBezTo>
                  <a:cubicBezTo>
                    <a:pt x="7392" y="2414832"/>
                    <a:pt x="0" y="2396986"/>
                    <a:pt x="0" y="2378377"/>
                  </a:cubicBezTo>
                  <a:lnTo>
                    <a:pt x="0" y="70164"/>
                  </a:lnTo>
                  <a:cubicBezTo>
                    <a:pt x="0" y="51555"/>
                    <a:pt x="7392" y="33709"/>
                    <a:pt x="20551" y="20551"/>
                  </a:cubicBezTo>
                  <a:cubicBezTo>
                    <a:pt x="33709" y="7392"/>
                    <a:pt x="51555" y="0"/>
                    <a:pt x="70164" y="0"/>
                  </a:cubicBezTo>
                  <a:close/>
                </a:path>
              </a:pathLst>
            </a:custGeom>
            <a:solidFill>
              <a:srgbClr val="FFFFFF"/>
            </a:solidFill>
            <a:ln w="123825" cap="rnd">
              <a:solidFill>
                <a:srgbClr val="106861"/>
              </a:solidFill>
              <a:prstDash val="solid"/>
              <a:round/>
            </a:ln>
          </p:spPr>
        </p:sp>
        <p:sp>
          <p:nvSpPr>
            <p:cNvPr id="14" name="TextBox 14"/>
            <p:cNvSpPr txBox="1"/>
            <p:nvPr/>
          </p:nvSpPr>
          <p:spPr>
            <a:xfrm>
              <a:off x="0" y="-38100"/>
              <a:ext cx="2041606" cy="2486641"/>
            </a:xfrm>
            <a:prstGeom prst="rect">
              <a:avLst/>
            </a:prstGeom>
          </p:spPr>
          <p:txBody>
            <a:bodyPr lIns="57336" tIns="57336" rIns="57336" bIns="57336" rtlCol="0" anchor="ctr"/>
            <a:lstStyle/>
            <a:p>
              <a:pPr marL="0" lvl="0" indent="0" algn="ctr">
                <a:lnSpc>
                  <a:spcPts val="2756"/>
                </a:lnSpc>
                <a:spcBef>
                  <a:spcPct val="0"/>
                </a:spcBef>
              </a:pPr>
              <a:endParaRPr/>
            </a:p>
          </p:txBody>
        </p:sp>
      </p:grpSp>
      <p:sp>
        <p:nvSpPr>
          <p:cNvPr id="15" name="Freeform 15"/>
          <p:cNvSpPr/>
          <p:nvPr/>
        </p:nvSpPr>
        <p:spPr>
          <a:xfrm>
            <a:off x="11894777" y="4436867"/>
            <a:ext cx="2422535" cy="1129145"/>
          </a:xfrm>
          <a:custGeom>
            <a:avLst/>
            <a:gdLst/>
            <a:ahLst/>
            <a:cxnLst/>
            <a:rect l="l" t="t" r="r" b="b"/>
            <a:pathLst>
              <a:path w="2422535" h="1129145">
                <a:moveTo>
                  <a:pt x="0" y="0"/>
                </a:moveTo>
                <a:lnTo>
                  <a:pt x="2422535" y="0"/>
                </a:lnTo>
                <a:lnTo>
                  <a:pt x="2422535" y="1129146"/>
                </a:lnTo>
                <a:lnTo>
                  <a:pt x="0" y="1129146"/>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sp>
      <p:sp>
        <p:nvSpPr>
          <p:cNvPr id="16" name="Freeform 16"/>
          <p:cNvSpPr/>
          <p:nvPr/>
        </p:nvSpPr>
        <p:spPr>
          <a:xfrm>
            <a:off x="4639637" y="5577337"/>
            <a:ext cx="1148972" cy="1105885"/>
          </a:xfrm>
          <a:custGeom>
            <a:avLst/>
            <a:gdLst/>
            <a:ahLst/>
            <a:cxnLst/>
            <a:rect l="l" t="t" r="r" b="b"/>
            <a:pathLst>
              <a:path w="1148972" h="1105885">
                <a:moveTo>
                  <a:pt x="0" y="0"/>
                </a:moveTo>
                <a:lnTo>
                  <a:pt x="1148972" y="0"/>
                </a:lnTo>
                <a:lnTo>
                  <a:pt x="1148972" y="1105885"/>
                </a:lnTo>
                <a:lnTo>
                  <a:pt x="0" y="1105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590811" y="5630521"/>
            <a:ext cx="988193" cy="988193"/>
          </a:xfrm>
          <a:custGeom>
            <a:avLst/>
            <a:gdLst/>
            <a:ahLst/>
            <a:cxnLst/>
            <a:rect l="l" t="t" r="r" b="b"/>
            <a:pathLst>
              <a:path w="988193" h="988193">
                <a:moveTo>
                  <a:pt x="0" y="0"/>
                </a:moveTo>
                <a:lnTo>
                  <a:pt x="988193" y="0"/>
                </a:lnTo>
                <a:lnTo>
                  <a:pt x="988193" y="988193"/>
                </a:lnTo>
                <a:lnTo>
                  <a:pt x="0" y="9881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3971973" y="6976678"/>
            <a:ext cx="2369428" cy="959285"/>
          </a:xfrm>
          <a:prstGeom prst="rect">
            <a:avLst/>
          </a:prstGeom>
        </p:spPr>
        <p:txBody>
          <a:bodyPr lIns="0" tIns="0" rIns="0" bIns="0" rtlCol="0" anchor="t">
            <a:spAutoFit/>
          </a:bodyPr>
          <a:lstStyle/>
          <a:p>
            <a:pPr algn="ctr">
              <a:lnSpc>
                <a:spcPts val="2571"/>
              </a:lnSpc>
            </a:pPr>
            <a:r>
              <a:rPr lang="en-US" sz="2008" b="1">
                <a:solidFill>
                  <a:srgbClr val="343432"/>
                </a:solidFill>
                <a:latin typeface="Open Sauce Bold"/>
                <a:ea typeface="Open Sauce Bold"/>
                <a:cs typeface="Open Sauce Bold"/>
                <a:sym typeface="Open Sauce Bold"/>
              </a:rPr>
              <a:t>VISION BASED </a:t>
            </a:r>
          </a:p>
          <a:p>
            <a:pPr marL="0" lvl="0" indent="0" algn="ctr">
              <a:lnSpc>
                <a:spcPts val="2571"/>
              </a:lnSpc>
              <a:spcBef>
                <a:spcPct val="0"/>
              </a:spcBef>
            </a:pPr>
            <a:r>
              <a:rPr lang="en-US" sz="2008" b="1">
                <a:solidFill>
                  <a:srgbClr val="343432"/>
                </a:solidFill>
                <a:latin typeface="Open Sauce Bold"/>
                <a:ea typeface="Open Sauce Bold"/>
                <a:cs typeface="Open Sauce Bold"/>
                <a:sym typeface="Open Sauce Bold"/>
              </a:rPr>
              <a:t>DEFECT CLASSIFICATION</a:t>
            </a:r>
          </a:p>
        </p:txBody>
      </p:sp>
      <p:sp>
        <p:nvSpPr>
          <p:cNvPr id="19" name="TextBox 19"/>
          <p:cNvSpPr txBox="1"/>
          <p:nvPr/>
        </p:nvSpPr>
        <p:spPr>
          <a:xfrm>
            <a:off x="4627637" y="4511179"/>
            <a:ext cx="1058100" cy="679653"/>
          </a:xfrm>
          <a:prstGeom prst="rect">
            <a:avLst/>
          </a:prstGeom>
        </p:spPr>
        <p:txBody>
          <a:bodyPr lIns="0" tIns="0" rIns="0" bIns="0" rtlCol="0" anchor="t">
            <a:spAutoFit/>
          </a:bodyPr>
          <a:lstStyle/>
          <a:p>
            <a:pPr marL="0" lvl="0" indent="0" algn="ctr">
              <a:lnSpc>
                <a:spcPts val="5525"/>
              </a:lnSpc>
              <a:spcBef>
                <a:spcPct val="0"/>
              </a:spcBef>
            </a:pPr>
            <a:r>
              <a:rPr lang="en-US" sz="4316" b="1">
                <a:solidFill>
                  <a:srgbClr val="F8F8F8"/>
                </a:solidFill>
                <a:latin typeface="Open Sauce Bold"/>
                <a:ea typeface="Open Sauce Bold"/>
                <a:cs typeface="Open Sauce Bold"/>
                <a:sym typeface="Open Sauce Bold"/>
              </a:rPr>
              <a:t>01</a:t>
            </a:r>
          </a:p>
        </p:txBody>
      </p:sp>
      <p:sp>
        <p:nvSpPr>
          <p:cNvPr id="20" name="TextBox 20"/>
          <p:cNvSpPr txBox="1"/>
          <p:nvPr/>
        </p:nvSpPr>
        <p:spPr>
          <a:xfrm>
            <a:off x="7935147" y="6976678"/>
            <a:ext cx="2369428" cy="959285"/>
          </a:xfrm>
          <a:prstGeom prst="rect">
            <a:avLst/>
          </a:prstGeom>
        </p:spPr>
        <p:txBody>
          <a:bodyPr lIns="0" tIns="0" rIns="0" bIns="0" rtlCol="0" anchor="t">
            <a:spAutoFit/>
          </a:bodyPr>
          <a:lstStyle/>
          <a:p>
            <a:pPr marL="0" lvl="0" indent="0" algn="ctr">
              <a:lnSpc>
                <a:spcPts val="2571"/>
              </a:lnSpc>
              <a:spcBef>
                <a:spcPct val="0"/>
              </a:spcBef>
            </a:pPr>
            <a:r>
              <a:rPr lang="en-US" sz="2008" b="1">
                <a:solidFill>
                  <a:srgbClr val="343432"/>
                </a:solidFill>
                <a:latin typeface="Open Sauce Bold"/>
                <a:ea typeface="Open Sauce Bold"/>
                <a:cs typeface="Open Sauce Bold"/>
                <a:sym typeface="Open Sauce Bold"/>
              </a:rPr>
              <a:t>TIME SERIES DATA CLASSIFICATION</a:t>
            </a:r>
          </a:p>
        </p:txBody>
      </p:sp>
      <p:sp>
        <p:nvSpPr>
          <p:cNvPr id="21" name="TextBox 21"/>
          <p:cNvSpPr txBox="1"/>
          <p:nvPr/>
        </p:nvSpPr>
        <p:spPr>
          <a:xfrm>
            <a:off x="8590811" y="4511179"/>
            <a:ext cx="1058100" cy="679653"/>
          </a:xfrm>
          <a:prstGeom prst="rect">
            <a:avLst/>
          </a:prstGeom>
        </p:spPr>
        <p:txBody>
          <a:bodyPr lIns="0" tIns="0" rIns="0" bIns="0" rtlCol="0" anchor="t">
            <a:spAutoFit/>
          </a:bodyPr>
          <a:lstStyle/>
          <a:p>
            <a:pPr marL="0" lvl="0" indent="0" algn="ctr">
              <a:lnSpc>
                <a:spcPts val="5525"/>
              </a:lnSpc>
              <a:spcBef>
                <a:spcPct val="0"/>
              </a:spcBef>
            </a:pPr>
            <a:r>
              <a:rPr lang="en-US" sz="4316" b="1">
                <a:solidFill>
                  <a:srgbClr val="F8F8F8"/>
                </a:solidFill>
                <a:latin typeface="Open Sauce Bold"/>
                <a:ea typeface="Open Sauce Bold"/>
                <a:cs typeface="Open Sauce Bold"/>
                <a:sym typeface="Open Sauce Bold"/>
              </a:rPr>
              <a:t>02</a:t>
            </a:r>
          </a:p>
        </p:txBody>
      </p:sp>
      <p:sp>
        <p:nvSpPr>
          <p:cNvPr id="22" name="TextBox 22"/>
          <p:cNvSpPr txBox="1"/>
          <p:nvPr/>
        </p:nvSpPr>
        <p:spPr>
          <a:xfrm>
            <a:off x="11896061" y="6976678"/>
            <a:ext cx="2369428" cy="959285"/>
          </a:xfrm>
          <a:prstGeom prst="rect">
            <a:avLst/>
          </a:prstGeom>
        </p:spPr>
        <p:txBody>
          <a:bodyPr lIns="0" tIns="0" rIns="0" bIns="0" rtlCol="0" anchor="t">
            <a:spAutoFit/>
          </a:bodyPr>
          <a:lstStyle/>
          <a:p>
            <a:pPr marL="0" lvl="0" indent="0" algn="ctr">
              <a:lnSpc>
                <a:spcPts val="2571"/>
              </a:lnSpc>
              <a:spcBef>
                <a:spcPct val="0"/>
              </a:spcBef>
            </a:pPr>
            <a:r>
              <a:rPr lang="en-US" sz="2008" b="1">
                <a:solidFill>
                  <a:srgbClr val="343432"/>
                </a:solidFill>
                <a:latin typeface="Open Sauce Bold"/>
                <a:ea typeface="Open Sauce Bold"/>
                <a:cs typeface="Open Sauce Bold"/>
                <a:sym typeface="Open Sauce Bold"/>
              </a:rPr>
              <a:t>COMBINATION OF VISION AND SENSING</a:t>
            </a:r>
          </a:p>
        </p:txBody>
      </p:sp>
      <p:sp>
        <p:nvSpPr>
          <p:cNvPr id="23" name="TextBox 23"/>
          <p:cNvSpPr txBox="1"/>
          <p:nvPr/>
        </p:nvSpPr>
        <p:spPr>
          <a:xfrm>
            <a:off x="12551726" y="4511179"/>
            <a:ext cx="1058100" cy="679653"/>
          </a:xfrm>
          <a:prstGeom prst="rect">
            <a:avLst/>
          </a:prstGeom>
        </p:spPr>
        <p:txBody>
          <a:bodyPr lIns="0" tIns="0" rIns="0" bIns="0" rtlCol="0" anchor="t">
            <a:spAutoFit/>
          </a:bodyPr>
          <a:lstStyle/>
          <a:p>
            <a:pPr marL="0" lvl="0" indent="0" algn="ctr">
              <a:lnSpc>
                <a:spcPts val="5525"/>
              </a:lnSpc>
              <a:spcBef>
                <a:spcPct val="0"/>
              </a:spcBef>
            </a:pPr>
            <a:r>
              <a:rPr lang="en-US" sz="4316" b="1">
                <a:solidFill>
                  <a:srgbClr val="F8F8F8"/>
                </a:solidFill>
                <a:latin typeface="Open Sauce Bold"/>
                <a:ea typeface="Open Sauce Bold"/>
                <a:cs typeface="Open Sauce Bold"/>
                <a:sym typeface="Open Sauce Bold"/>
              </a:rPr>
              <a:t>03</a:t>
            </a:r>
          </a:p>
        </p:txBody>
      </p:sp>
      <p:sp>
        <p:nvSpPr>
          <p:cNvPr id="24" name="TextBox 24"/>
          <p:cNvSpPr txBox="1"/>
          <p:nvPr/>
        </p:nvSpPr>
        <p:spPr>
          <a:xfrm>
            <a:off x="3128841" y="1529731"/>
            <a:ext cx="12030317" cy="1590757"/>
          </a:xfrm>
          <a:prstGeom prst="rect">
            <a:avLst/>
          </a:prstGeom>
        </p:spPr>
        <p:txBody>
          <a:bodyPr lIns="0" tIns="0" rIns="0" bIns="0" rtlCol="0" anchor="t">
            <a:spAutoFit/>
          </a:bodyPr>
          <a:lstStyle/>
          <a:p>
            <a:pPr marL="0" lvl="0" indent="0" algn="l">
              <a:lnSpc>
                <a:spcPts val="4233"/>
              </a:lnSpc>
            </a:pPr>
            <a:r>
              <a:rPr lang="en-US" sz="2822">
                <a:solidFill>
                  <a:srgbClr val="343432"/>
                </a:solidFill>
                <a:latin typeface="Open Sauce"/>
                <a:ea typeface="Open Sauce"/>
                <a:cs typeface="Open Sauce"/>
                <a:sym typeface="Open Sauce"/>
              </a:rPr>
              <a:t>We can use three machine learning algorithms from the three algorithms that we found with the help of research papers and books available online.</a:t>
            </a:r>
          </a:p>
        </p:txBody>
      </p:sp>
      <p:sp>
        <p:nvSpPr>
          <p:cNvPr id="25" name="Freeform 25"/>
          <p:cNvSpPr/>
          <p:nvPr/>
        </p:nvSpPr>
        <p:spPr>
          <a:xfrm>
            <a:off x="12555402" y="5577337"/>
            <a:ext cx="1148972" cy="1105885"/>
          </a:xfrm>
          <a:custGeom>
            <a:avLst/>
            <a:gdLst/>
            <a:ahLst/>
            <a:cxnLst/>
            <a:rect l="l" t="t" r="r" b="b"/>
            <a:pathLst>
              <a:path w="1148972" h="1105885">
                <a:moveTo>
                  <a:pt x="0" y="0"/>
                </a:moveTo>
                <a:lnTo>
                  <a:pt x="1148972" y="0"/>
                </a:lnTo>
                <a:lnTo>
                  <a:pt x="1148972" y="1105885"/>
                </a:lnTo>
                <a:lnTo>
                  <a:pt x="0" y="1105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5391905" y="5497675"/>
            <a:ext cx="8476924" cy="4789325"/>
          </a:xfrm>
          <a:custGeom>
            <a:avLst/>
            <a:gdLst/>
            <a:ahLst/>
            <a:cxnLst/>
            <a:rect l="l" t="t" r="r" b="b"/>
            <a:pathLst>
              <a:path w="8476924" h="4789325">
                <a:moveTo>
                  <a:pt x="0" y="0"/>
                </a:moveTo>
                <a:lnTo>
                  <a:pt x="8476923" y="0"/>
                </a:lnTo>
                <a:lnTo>
                  <a:pt x="8476923" y="4789325"/>
                </a:lnTo>
                <a:lnTo>
                  <a:pt x="0" y="4789325"/>
                </a:lnTo>
                <a:lnTo>
                  <a:pt x="0" y="0"/>
                </a:lnTo>
                <a:close/>
              </a:path>
            </a:pathLst>
          </a:custGeom>
          <a:blipFill>
            <a:blip r:embed="rId6"/>
            <a:stretch>
              <a:fillRect t="-2390" b="-2390"/>
            </a:stretch>
          </a:blipFill>
        </p:spPr>
      </p:sp>
      <p:sp>
        <p:nvSpPr>
          <p:cNvPr id="5" name="TextBox 5"/>
          <p:cNvSpPr txBox="1"/>
          <p:nvPr/>
        </p:nvSpPr>
        <p:spPr>
          <a:xfrm>
            <a:off x="1885579" y="588232"/>
            <a:ext cx="15987114"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VISION BASED DEFECT CLASSIFICATION ALGORITHM</a:t>
            </a:r>
          </a:p>
        </p:txBody>
      </p:sp>
      <p:sp>
        <p:nvSpPr>
          <p:cNvPr id="6" name="TextBox 6"/>
          <p:cNvSpPr txBox="1"/>
          <p:nvPr/>
        </p:nvSpPr>
        <p:spPr>
          <a:xfrm>
            <a:off x="1497943" y="1924081"/>
            <a:ext cx="12370885" cy="1470999"/>
          </a:xfrm>
          <a:prstGeom prst="rect">
            <a:avLst/>
          </a:prstGeom>
        </p:spPr>
        <p:txBody>
          <a:bodyPr lIns="0" tIns="0" rIns="0" bIns="0" rtlCol="0" anchor="t">
            <a:spAutoFit/>
          </a:bodyPr>
          <a:lstStyle/>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SWIN TRANSFORMER</a:t>
            </a:r>
          </a:p>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USE OF A SW-MSA THAN MSA : W-MSA + SW-MSA</a:t>
            </a:r>
          </a:p>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TRANSFER LEARNING</a:t>
            </a:r>
          </a:p>
        </p:txBody>
      </p:sp>
      <p:sp>
        <p:nvSpPr>
          <p:cNvPr id="7" name="TextBox 7"/>
          <p:cNvSpPr txBox="1"/>
          <p:nvPr/>
        </p:nvSpPr>
        <p:spPr>
          <a:xfrm>
            <a:off x="1673742" y="4129264"/>
            <a:ext cx="12370885" cy="1470999"/>
          </a:xfrm>
          <a:prstGeom prst="rect">
            <a:avLst/>
          </a:prstGeom>
        </p:spPr>
        <p:txBody>
          <a:bodyPr lIns="0" tIns="0" rIns="0" bIns="0" rtlCol="0" anchor="t">
            <a:spAutoFit/>
          </a:bodyPr>
          <a:lstStyle/>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Thus, we use a swin transformer model at 224 X 224 resolution.</a:t>
            </a:r>
          </a:p>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The loss function : SparseCategoricalCrossentropy</a:t>
            </a:r>
          </a:p>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Adam Optimizer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061731" y="4083157"/>
            <a:ext cx="7512514" cy="6203843"/>
          </a:xfrm>
          <a:custGeom>
            <a:avLst/>
            <a:gdLst/>
            <a:ahLst/>
            <a:cxnLst/>
            <a:rect l="l" t="t" r="r" b="b"/>
            <a:pathLst>
              <a:path w="7512514" h="6203843">
                <a:moveTo>
                  <a:pt x="0" y="0"/>
                </a:moveTo>
                <a:lnTo>
                  <a:pt x="7512514" y="0"/>
                </a:lnTo>
                <a:lnTo>
                  <a:pt x="7512514" y="6203843"/>
                </a:lnTo>
                <a:lnTo>
                  <a:pt x="0" y="6203843"/>
                </a:lnTo>
                <a:lnTo>
                  <a:pt x="0" y="0"/>
                </a:lnTo>
                <a:close/>
              </a:path>
            </a:pathLst>
          </a:custGeom>
          <a:blipFill>
            <a:blip r:embed="rId6"/>
            <a:stretch>
              <a:fillRect t="-2507" b="-2507"/>
            </a:stretch>
          </a:blipFill>
        </p:spPr>
      </p:sp>
      <p:sp>
        <p:nvSpPr>
          <p:cNvPr id="5" name="TextBox 5"/>
          <p:cNvSpPr txBox="1"/>
          <p:nvPr/>
        </p:nvSpPr>
        <p:spPr>
          <a:xfrm>
            <a:off x="1885579" y="1530513"/>
            <a:ext cx="14404437"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TIME SERIES DATA CLASSIFICATION ALGORITHM</a:t>
            </a:r>
          </a:p>
        </p:txBody>
      </p:sp>
      <p:sp>
        <p:nvSpPr>
          <p:cNvPr id="6" name="TextBox 6"/>
          <p:cNvSpPr txBox="1"/>
          <p:nvPr/>
        </p:nvSpPr>
        <p:spPr>
          <a:xfrm>
            <a:off x="1709780" y="3305097"/>
            <a:ext cx="12370885" cy="975699"/>
          </a:xfrm>
          <a:prstGeom prst="rect">
            <a:avLst/>
          </a:prstGeom>
        </p:spPr>
        <p:txBody>
          <a:bodyPr lIns="0" tIns="0" rIns="0" bIns="0" rtlCol="0" anchor="t">
            <a:spAutoFit/>
          </a:bodyPr>
          <a:lstStyle/>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1DCNN model to take care of extruder temperature and vibration during the FDM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497943" y="2183944"/>
            <a:ext cx="13467888" cy="1320784"/>
            <a:chOff x="0" y="0"/>
            <a:chExt cx="17957184" cy="1761045"/>
          </a:xfrm>
        </p:grpSpPr>
        <p:sp>
          <p:nvSpPr>
            <p:cNvPr id="4" name="TextBox 4"/>
            <p:cNvSpPr txBox="1"/>
            <p:nvPr/>
          </p:nvSpPr>
          <p:spPr>
            <a:xfrm>
              <a:off x="0" y="-66675"/>
              <a:ext cx="15548096" cy="1418700"/>
            </a:xfrm>
            <a:prstGeom prst="rect">
              <a:avLst/>
            </a:prstGeom>
          </p:spPr>
          <p:txBody>
            <a:bodyPr lIns="0" tIns="0" rIns="0" bIns="0" rtlCol="0" anchor="t">
              <a:spAutoFit/>
            </a:bodyPr>
            <a:lstStyle/>
            <a:p>
              <a:pPr marL="0" lvl="0" indent="0" algn="l">
                <a:lnSpc>
                  <a:spcPts val="4330"/>
                </a:lnSpc>
                <a:spcBef>
                  <a:spcPct val="0"/>
                </a:spcBef>
              </a:pPr>
              <a:r>
                <a:rPr lang="en-US" sz="3093" b="1" spc="-61">
                  <a:solidFill>
                    <a:srgbClr val="106861"/>
                  </a:solidFill>
                  <a:latin typeface="Open Sauce Bold"/>
                  <a:ea typeface="Open Sauce Bold"/>
                  <a:cs typeface="Open Sauce Bold"/>
                  <a:sym typeface="Open Sauce Bold"/>
                </a:rPr>
                <a:t>Fuse both the method of vision based defect classification and time series data classification</a:t>
              </a:r>
            </a:p>
          </p:txBody>
        </p:sp>
        <p:sp>
          <p:nvSpPr>
            <p:cNvPr id="5" name="TextBox 5"/>
            <p:cNvSpPr txBox="1"/>
            <p:nvPr/>
          </p:nvSpPr>
          <p:spPr>
            <a:xfrm>
              <a:off x="0" y="1294875"/>
              <a:ext cx="17957184" cy="466170"/>
            </a:xfrm>
            <a:prstGeom prst="rect">
              <a:avLst/>
            </a:prstGeom>
          </p:spPr>
          <p:txBody>
            <a:bodyPr lIns="0" tIns="0" rIns="0" bIns="0" rtlCol="0" anchor="t">
              <a:spAutoFit/>
            </a:bodyPr>
            <a:lstStyle/>
            <a:p>
              <a:pPr marL="0" lvl="0" indent="0" algn="l">
                <a:lnSpc>
                  <a:spcPts val="3053"/>
                </a:lnSpc>
              </a:pPr>
              <a:endParaRPr/>
            </a:p>
          </p:txBody>
        </p:sp>
      </p:grpSp>
      <p:sp>
        <p:nvSpPr>
          <p:cNvPr id="6" name="TextBox 6"/>
          <p:cNvSpPr txBox="1"/>
          <p:nvPr/>
        </p:nvSpPr>
        <p:spPr>
          <a:xfrm>
            <a:off x="1885579" y="845512"/>
            <a:ext cx="14404437"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COMBINATION OF VISION AND SENSING</a:t>
            </a:r>
          </a:p>
        </p:txBody>
      </p:sp>
      <p:sp>
        <p:nvSpPr>
          <p:cNvPr id="7" name="Freeform 7"/>
          <p:cNvSpPr/>
          <p:nvPr/>
        </p:nvSpPr>
        <p:spPr>
          <a:xfrm>
            <a:off x="15679015" y="4189730"/>
            <a:ext cx="3695540" cy="7418054"/>
          </a:xfrm>
          <a:custGeom>
            <a:avLst/>
            <a:gdLst/>
            <a:ahLst/>
            <a:cxnLst/>
            <a:rect l="l" t="t" r="r" b="b"/>
            <a:pathLst>
              <a:path w="3695540" h="7418054">
                <a:moveTo>
                  <a:pt x="0" y="0"/>
                </a:moveTo>
                <a:lnTo>
                  <a:pt x="3695539" y="0"/>
                </a:lnTo>
                <a:lnTo>
                  <a:pt x="3695539"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1028700" y="3616886"/>
            <a:ext cx="16230600" cy="5641414"/>
            <a:chOff x="0" y="0"/>
            <a:chExt cx="21640800" cy="7521885"/>
          </a:xfrm>
        </p:grpSpPr>
        <p:sp>
          <p:nvSpPr>
            <p:cNvPr id="9" name="TextBox 9"/>
            <p:cNvSpPr txBox="1"/>
            <p:nvPr/>
          </p:nvSpPr>
          <p:spPr>
            <a:xfrm>
              <a:off x="0" y="-95250"/>
              <a:ext cx="18737527" cy="1129254"/>
            </a:xfrm>
            <a:prstGeom prst="rect">
              <a:avLst/>
            </a:prstGeom>
          </p:spPr>
          <p:txBody>
            <a:bodyPr lIns="0" tIns="0" rIns="0" bIns="0" rtlCol="0" anchor="t">
              <a:spAutoFit/>
            </a:bodyPr>
            <a:lstStyle/>
            <a:p>
              <a:pPr marL="0" lvl="0" indent="0" algn="l">
                <a:lnSpc>
                  <a:spcPts val="7130"/>
                </a:lnSpc>
                <a:spcBef>
                  <a:spcPct val="0"/>
                </a:spcBef>
              </a:pPr>
              <a:r>
                <a:rPr lang="en-US" sz="5093" b="1" spc="-101">
                  <a:solidFill>
                    <a:srgbClr val="106861"/>
                  </a:solidFill>
                  <a:latin typeface="Open Sauce Bold"/>
                  <a:ea typeface="Open Sauce Bold"/>
                  <a:cs typeface="Open Sauce Bold"/>
                  <a:sym typeface="Open Sauce Bold"/>
                </a:rPr>
                <a:t>STEPS</a:t>
              </a:r>
            </a:p>
          </p:txBody>
        </p:sp>
        <p:sp>
          <p:nvSpPr>
            <p:cNvPr id="10" name="TextBox 10"/>
            <p:cNvSpPr txBox="1"/>
            <p:nvPr/>
          </p:nvSpPr>
          <p:spPr>
            <a:xfrm>
              <a:off x="0" y="929229"/>
              <a:ext cx="21640800" cy="6592657"/>
            </a:xfrm>
            <a:prstGeom prst="rect">
              <a:avLst/>
            </a:prstGeom>
          </p:spPr>
          <p:txBody>
            <a:bodyPr lIns="0" tIns="0" rIns="0" bIns="0" rtlCol="0" anchor="t">
              <a:spAutoFit/>
            </a:bodyPr>
            <a:lstStyle/>
            <a:p>
              <a:pPr marL="720197" lvl="1" indent="-360099" algn="l">
                <a:lnSpc>
                  <a:spcPts val="5003"/>
                </a:lnSpc>
                <a:buFont typeface="Arial"/>
                <a:buChar char="•"/>
              </a:pPr>
              <a:r>
                <a:rPr lang="en-US" sz="3335">
                  <a:solidFill>
                    <a:srgbClr val="343432"/>
                  </a:solidFill>
                  <a:latin typeface="Open Sauce"/>
                  <a:ea typeface="Open Sauce"/>
                  <a:cs typeface="Open Sauce"/>
                  <a:sym typeface="Open Sauce"/>
                </a:rPr>
                <a:t>Pimg(v) = Pimg(1) Pimg(2).............Pimg(p) </a:t>
              </a:r>
            </a:p>
            <a:p>
              <a:pPr algn="l">
                <a:lnSpc>
                  <a:spcPts val="5003"/>
                </a:lnSpc>
              </a:pPr>
              <a:r>
                <a:rPr lang="en-US" sz="3335">
                  <a:solidFill>
                    <a:srgbClr val="343432"/>
                  </a:solidFill>
                  <a:latin typeface="Open Sauce"/>
                  <a:ea typeface="Open Sauce"/>
                  <a:cs typeface="Open Sauce"/>
                  <a:sym typeface="Open Sauce"/>
                </a:rPr>
                <a:t> Pimg,i represents the probability of the test vector v for the class of i and n is the total number of classes.</a:t>
              </a:r>
            </a:p>
            <a:p>
              <a:pPr marL="720197" lvl="1" indent="-360099" algn="l">
                <a:lnSpc>
                  <a:spcPts val="5003"/>
                </a:lnSpc>
                <a:buFont typeface="Arial"/>
                <a:buChar char="•"/>
              </a:pPr>
              <a:r>
                <a:rPr lang="en-US" sz="3335">
                  <a:solidFill>
                    <a:srgbClr val="343432"/>
                  </a:solidFill>
                  <a:latin typeface="Open Sauce"/>
                  <a:ea typeface="Open Sauce"/>
                  <a:cs typeface="Open Sauce"/>
                  <a:sym typeface="Open Sauce"/>
                </a:rPr>
                <a:t>Psen(s) = Psen(1) Psen(2) ⋯, Psen(n) represents the class probability of the sensing signal feature vector based on the sensing signal classification prediction.</a:t>
              </a:r>
            </a:p>
            <a:p>
              <a:pPr marL="698608" lvl="1" indent="-349304" algn="l">
                <a:lnSpc>
                  <a:spcPts val="4853"/>
                </a:lnSpc>
                <a:buFont typeface="Arial"/>
                <a:buChar char="•"/>
              </a:pPr>
              <a:r>
                <a:rPr lang="en-US" sz="3235">
                  <a:solidFill>
                    <a:srgbClr val="343432"/>
                  </a:solidFill>
                  <a:latin typeface="Open Sauce"/>
                  <a:ea typeface="Open Sauce"/>
                  <a:cs typeface="Open Sauce"/>
                  <a:sym typeface="Open Sauce"/>
                </a:rPr>
                <a:t> P = (P1,P1,⋯,Pn) = (Pimg,1 +kj ∗Psen,1, Pimg,2 + kj ∗Psen,2, ⋯, Pimg,n + kj ∗Psen,n)</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679015" y="4189730"/>
            <a:ext cx="3695540" cy="7418054"/>
          </a:xfrm>
          <a:custGeom>
            <a:avLst/>
            <a:gdLst/>
            <a:ahLst/>
            <a:cxnLst/>
            <a:rect l="l" t="t" r="r" b="b"/>
            <a:pathLst>
              <a:path w="3695540" h="7418054">
                <a:moveTo>
                  <a:pt x="0" y="0"/>
                </a:moveTo>
                <a:lnTo>
                  <a:pt x="3695539" y="0"/>
                </a:lnTo>
                <a:lnTo>
                  <a:pt x="3695539"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6638985" y="3311395"/>
            <a:ext cx="4446457" cy="1832105"/>
          </a:xfrm>
          <a:custGeom>
            <a:avLst/>
            <a:gdLst/>
            <a:ahLst/>
            <a:cxnLst/>
            <a:rect l="l" t="t" r="r" b="b"/>
            <a:pathLst>
              <a:path w="4446457" h="1832105">
                <a:moveTo>
                  <a:pt x="0" y="0"/>
                </a:moveTo>
                <a:lnTo>
                  <a:pt x="4446457" y="0"/>
                </a:lnTo>
                <a:lnTo>
                  <a:pt x="4446457" y="1832105"/>
                </a:lnTo>
                <a:lnTo>
                  <a:pt x="0" y="1832105"/>
                </a:lnTo>
                <a:lnTo>
                  <a:pt x="0" y="0"/>
                </a:lnTo>
                <a:close/>
              </a:path>
            </a:pathLst>
          </a:custGeom>
          <a:blipFill>
            <a:blip r:embed="rId6"/>
            <a:stretch>
              <a:fillRect/>
            </a:stretch>
          </a:blipFill>
        </p:spPr>
      </p:sp>
      <p:sp>
        <p:nvSpPr>
          <p:cNvPr id="5" name="Freeform 5"/>
          <p:cNvSpPr/>
          <p:nvPr/>
        </p:nvSpPr>
        <p:spPr>
          <a:xfrm>
            <a:off x="3689266" y="6464890"/>
            <a:ext cx="9436672" cy="5586821"/>
          </a:xfrm>
          <a:custGeom>
            <a:avLst/>
            <a:gdLst/>
            <a:ahLst/>
            <a:cxnLst/>
            <a:rect l="l" t="t" r="r" b="b"/>
            <a:pathLst>
              <a:path w="9436672" h="5586821">
                <a:moveTo>
                  <a:pt x="0" y="0"/>
                </a:moveTo>
                <a:lnTo>
                  <a:pt x="9436671" y="0"/>
                </a:lnTo>
                <a:lnTo>
                  <a:pt x="9436671" y="5586820"/>
                </a:lnTo>
                <a:lnTo>
                  <a:pt x="0" y="5586820"/>
                </a:lnTo>
                <a:lnTo>
                  <a:pt x="0" y="0"/>
                </a:lnTo>
                <a:close/>
              </a:path>
            </a:pathLst>
          </a:custGeom>
          <a:blipFill>
            <a:blip r:embed="rId7"/>
            <a:stretch>
              <a:fillRect/>
            </a:stretch>
          </a:blipFill>
        </p:spPr>
      </p:sp>
      <p:grpSp>
        <p:nvGrpSpPr>
          <p:cNvPr id="6" name="Group 6"/>
          <p:cNvGrpSpPr/>
          <p:nvPr/>
        </p:nvGrpSpPr>
        <p:grpSpPr>
          <a:xfrm>
            <a:off x="1028700" y="1369023"/>
            <a:ext cx="16230600" cy="2534359"/>
            <a:chOff x="0" y="0"/>
            <a:chExt cx="21640800" cy="3379145"/>
          </a:xfrm>
        </p:grpSpPr>
        <p:sp>
          <p:nvSpPr>
            <p:cNvPr id="7" name="TextBox 7"/>
            <p:cNvSpPr txBox="1"/>
            <p:nvPr/>
          </p:nvSpPr>
          <p:spPr>
            <a:xfrm>
              <a:off x="0" y="-95250"/>
              <a:ext cx="18737527" cy="1129254"/>
            </a:xfrm>
            <a:prstGeom prst="rect">
              <a:avLst/>
            </a:prstGeom>
          </p:spPr>
          <p:txBody>
            <a:bodyPr lIns="0" tIns="0" rIns="0" bIns="0" rtlCol="0" anchor="t">
              <a:spAutoFit/>
            </a:bodyPr>
            <a:lstStyle/>
            <a:p>
              <a:pPr marL="0" lvl="0" indent="0" algn="l">
                <a:lnSpc>
                  <a:spcPts val="7130"/>
                </a:lnSpc>
                <a:spcBef>
                  <a:spcPct val="0"/>
                </a:spcBef>
              </a:pPr>
              <a:r>
                <a:rPr lang="en-US" sz="5093" b="1" spc="-101">
                  <a:solidFill>
                    <a:srgbClr val="106861"/>
                  </a:solidFill>
                  <a:latin typeface="Open Sauce Bold"/>
                  <a:ea typeface="Open Sauce Bold"/>
                  <a:cs typeface="Open Sauce Bold"/>
                  <a:sym typeface="Open Sauce Bold"/>
                </a:rPr>
                <a:t>STEPS</a:t>
              </a:r>
            </a:p>
          </p:txBody>
        </p:sp>
        <p:sp>
          <p:nvSpPr>
            <p:cNvPr id="8" name="TextBox 8"/>
            <p:cNvSpPr txBox="1"/>
            <p:nvPr/>
          </p:nvSpPr>
          <p:spPr>
            <a:xfrm>
              <a:off x="0" y="929229"/>
              <a:ext cx="21640800" cy="2449917"/>
            </a:xfrm>
            <a:prstGeom prst="rect">
              <a:avLst/>
            </a:prstGeom>
          </p:spPr>
          <p:txBody>
            <a:bodyPr lIns="0" tIns="0" rIns="0" bIns="0" rtlCol="0" anchor="t">
              <a:spAutoFit/>
            </a:bodyPr>
            <a:lstStyle/>
            <a:p>
              <a:pPr marL="720197" lvl="1" indent="-360099" algn="l">
                <a:lnSpc>
                  <a:spcPts val="5003"/>
                </a:lnSpc>
                <a:buFont typeface="Arial"/>
                <a:buChar char="•"/>
              </a:pPr>
              <a:r>
                <a:rPr lang="en-US" sz="3335">
                  <a:solidFill>
                    <a:srgbClr val="343432"/>
                  </a:solidFill>
                  <a:latin typeface="Open Sauce"/>
                  <a:ea typeface="Open Sauce"/>
                  <a:cs typeface="Open Sauce"/>
                  <a:sym typeface="Open Sauce"/>
                </a:rPr>
                <a:t>Finally, the class label C predicted by fusion is given by the following equation :</a:t>
              </a:r>
            </a:p>
            <a:p>
              <a:pPr algn="l">
                <a:lnSpc>
                  <a:spcPts val="5003"/>
                </a:lnSpc>
              </a:pPr>
              <a:endParaRPr lang="en-US" sz="3335">
                <a:solidFill>
                  <a:srgbClr val="343432"/>
                </a:solidFill>
                <a:latin typeface="Open Sauce"/>
                <a:ea typeface="Open Sauce"/>
                <a:cs typeface="Open Sauce"/>
                <a:sym typeface="Open Sauce"/>
              </a:endParaRPr>
            </a:p>
          </p:txBody>
        </p:sp>
      </p:grpSp>
      <p:sp>
        <p:nvSpPr>
          <p:cNvPr id="9" name="TextBox 9"/>
          <p:cNvSpPr txBox="1"/>
          <p:nvPr/>
        </p:nvSpPr>
        <p:spPr>
          <a:xfrm>
            <a:off x="1028700" y="5038725"/>
            <a:ext cx="16230600" cy="1863631"/>
          </a:xfrm>
          <a:prstGeom prst="rect">
            <a:avLst/>
          </a:prstGeom>
        </p:spPr>
        <p:txBody>
          <a:bodyPr lIns="0" tIns="0" rIns="0" bIns="0" rtlCol="0" anchor="t">
            <a:spAutoFit/>
          </a:bodyPr>
          <a:lstStyle/>
          <a:p>
            <a:pPr marL="720197" lvl="1" indent="-360099" algn="l">
              <a:lnSpc>
                <a:spcPts val="5003"/>
              </a:lnSpc>
              <a:buFont typeface="Arial"/>
              <a:buChar char="•"/>
            </a:pPr>
            <a:r>
              <a:rPr lang="en-US" sz="3335">
                <a:solidFill>
                  <a:srgbClr val="343432"/>
                </a:solidFill>
                <a:latin typeface="Open Sauce"/>
                <a:ea typeface="Open Sauce"/>
                <a:cs typeface="Open Sauce"/>
                <a:sym typeface="Open Sauce"/>
              </a:rPr>
              <a:t>Finally, the class label C predicted by fusion is given by the following equation :</a:t>
            </a:r>
          </a:p>
          <a:p>
            <a:pPr algn="l">
              <a:lnSpc>
                <a:spcPts val="5003"/>
              </a:lnSpc>
            </a:pPr>
            <a:endParaRPr lang="en-US" sz="3335">
              <a:solidFill>
                <a:srgbClr val="343432"/>
              </a:solidFill>
              <a:latin typeface="Open Sauce"/>
              <a:ea typeface="Open Sauce"/>
              <a:cs typeface="Open Sauce"/>
              <a:sym typeface="Open Sau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679015" y="4189730"/>
            <a:ext cx="3695540" cy="7418054"/>
          </a:xfrm>
          <a:custGeom>
            <a:avLst/>
            <a:gdLst/>
            <a:ahLst/>
            <a:cxnLst/>
            <a:rect l="l" t="t" r="r" b="b"/>
            <a:pathLst>
              <a:path w="3695540" h="7418054">
                <a:moveTo>
                  <a:pt x="0" y="0"/>
                </a:moveTo>
                <a:lnTo>
                  <a:pt x="3695539" y="0"/>
                </a:lnTo>
                <a:lnTo>
                  <a:pt x="3695539"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2482236" y="1447328"/>
            <a:ext cx="12832715" cy="3257419"/>
          </a:xfrm>
          <a:custGeom>
            <a:avLst/>
            <a:gdLst/>
            <a:ahLst/>
            <a:cxnLst/>
            <a:rect l="l" t="t" r="r" b="b"/>
            <a:pathLst>
              <a:path w="12832715" h="3257419">
                <a:moveTo>
                  <a:pt x="0" y="0"/>
                </a:moveTo>
                <a:lnTo>
                  <a:pt x="12832714" y="0"/>
                </a:lnTo>
                <a:lnTo>
                  <a:pt x="12832714" y="3257419"/>
                </a:lnTo>
                <a:lnTo>
                  <a:pt x="0" y="3257419"/>
                </a:lnTo>
                <a:lnTo>
                  <a:pt x="0" y="0"/>
                </a:lnTo>
                <a:close/>
              </a:path>
            </a:pathLst>
          </a:custGeom>
          <a:blipFill>
            <a:blip r:embed="rId6"/>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00950" y="3600450"/>
            <a:ext cx="47625" cy="784407"/>
            <a:chOff x="0" y="0"/>
            <a:chExt cx="12543" cy="206593"/>
          </a:xfrm>
        </p:grpSpPr>
        <p:sp>
          <p:nvSpPr>
            <p:cNvPr id="4" name="Freeform 4"/>
            <p:cNvSpPr/>
            <p:nvPr/>
          </p:nvSpPr>
          <p:spPr>
            <a:xfrm>
              <a:off x="0" y="0"/>
              <a:ext cx="12543" cy="206593"/>
            </a:xfrm>
            <a:custGeom>
              <a:avLst/>
              <a:gdLst/>
              <a:ahLst/>
              <a:cxnLst/>
              <a:rect l="l" t="t" r="r" b="b"/>
              <a:pathLst>
                <a:path w="12543" h="206593">
                  <a:moveTo>
                    <a:pt x="0" y="0"/>
                  </a:moveTo>
                  <a:lnTo>
                    <a:pt x="12543" y="0"/>
                  </a:lnTo>
                  <a:lnTo>
                    <a:pt x="12543" y="206593"/>
                  </a:lnTo>
                  <a:lnTo>
                    <a:pt x="0" y="206593"/>
                  </a:lnTo>
                  <a:close/>
                </a:path>
              </a:pathLst>
            </a:custGeom>
            <a:solidFill>
              <a:srgbClr val="FFFFFF"/>
            </a:solidFill>
          </p:spPr>
        </p:sp>
        <p:sp>
          <p:nvSpPr>
            <p:cNvPr id="5" name="TextBox 5"/>
            <p:cNvSpPr txBox="1"/>
            <p:nvPr/>
          </p:nvSpPr>
          <p:spPr>
            <a:xfrm>
              <a:off x="0" y="-19050"/>
              <a:ext cx="12543" cy="225643"/>
            </a:xfrm>
            <a:prstGeom prst="rect">
              <a:avLst/>
            </a:prstGeom>
          </p:spPr>
          <p:txBody>
            <a:bodyPr lIns="50800" tIns="50800" rIns="50800" bIns="50800" rtlCol="0" anchor="ctr"/>
            <a:lstStyle/>
            <a:p>
              <a:pPr algn="ctr">
                <a:lnSpc>
                  <a:spcPts val="2859"/>
                </a:lnSpc>
              </a:pPr>
              <a:endParaRPr/>
            </a:p>
          </p:txBody>
        </p:sp>
      </p:grpSp>
      <p:sp>
        <p:nvSpPr>
          <p:cNvPr id="6" name="AutoShape 6"/>
          <p:cNvSpPr/>
          <p:nvPr/>
        </p:nvSpPr>
        <p:spPr>
          <a:xfrm>
            <a:off x="7068175" y="7733548"/>
            <a:ext cx="0" cy="467846"/>
          </a:xfrm>
          <a:prstGeom prst="line">
            <a:avLst/>
          </a:prstGeom>
          <a:ln w="38100" cap="rnd">
            <a:solidFill>
              <a:srgbClr val="106861"/>
            </a:solidFill>
            <a:prstDash val="sysDot"/>
            <a:headEnd type="none" w="sm" len="sm"/>
            <a:tailEnd type="oval" w="lg" len="lg"/>
          </a:ln>
        </p:spPr>
      </p:sp>
      <p:sp>
        <p:nvSpPr>
          <p:cNvPr id="7" name="AutoShape 7"/>
          <p:cNvSpPr/>
          <p:nvPr/>
        </p:nvSpPr>
        <p:spPr>
          <a:xfrm>
            <a:off x="11188515" y="7733548"/>
            <a:ext cx="0" cy="467846"/>
          </a:xfrm>
          <a:prstGeom prst="line">
            <a:avLst/>
          </a:prstGeom>
          <a:ln w="38100" cap="rnd">
            <a:solidFill>
              <a:srgbClr val="106861"/>
            </a:solidFill>
            <a:prstDash val="sysDot"/>
            <a:headEnd type="none" w="sm" len="sm"/>
            <a:tailEnd type="oval" w="lg" len="lg"/>
          </a:ln>
        </p:spPr>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10" name="TextBox 10"/>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371003" y="2799548"/>
            <a:ext cx="15545993" cy="4934001"/>
          </a:xfrm>
          <a:custGeom>
            <a:avLst/>
            <a:gdLst/>
            <a:ahLst/>
            <a:cxnLst/>
            <a:rect l="l" t="t" r="r" b="b"/>
            <a:pathLst>
              <a:path w="15545993" h="4934001">
                <a:moveTo>
                  <a:pt x="0" y="0"/>
                </a:moveTo>
                <a:lnTo>
                  <a:pt x="15545994" y="0"/>
                </a:lnTo>
                <a:lnTo>
                  <a:pt x="15545994" y="4934000"/>
                </a:lnTo>
                <a:lnTo>
                  <a:pt x="0" y="4934000"/>
                </a:lnTo>
                <a:lnTo>
                  <a:pt x="0" y="0"/>
                </a:lnTo>
                <a:close/>
              </a:path>
            </a:pathLst>
          </a:custGeom>
          <a:blipFill>
            <a:blip r:embed="rId3"/>
            <a:stretch>
              <a:fillRect l="-3611" t="-498" b="-498"/>
            </a:stretch>
          </a:blipFill>
        </p:spPr>
      </p:sp>
      <p:sp>
        <p:nvSpPr>
          <p:cNvPr id="12" name="TextBox 12"/>
          <p:cNvSpPr txBox="1"/>
          <p:nvPr/>
        </p:nvSpPr>
        <p:spPr>
          <a:xfrm>
            <a:off x="1327902" y="1597213"/>
            <a:ext cx="8721434" cy="861880"/>
          </a:xfrm>
          <a:prstGeom prst="rect">
            <a:avLst/>
          </a:prstGeom>
        </p:spPr>
        <p:txBody>
          <a:bodyPr lIns="0" tIns="0" rIns="0" bIns="0" rtlCol="0" anchor="t">
            <a:spAutoFit/>
          </a:bodyPr>
          <a:lstStyle/>
          <a:p>
            <a:pPr marL="0" lvl="0" indent="0" algn="l">
              <a:lnSpc>
                <a:spcPts val="7178"/>
              </a:lnSpc>
              <a:spcBef>
                <a:spcPct val="0"/>
              </a:spcBef>
            </a:pPr>
            <a:r>
              <a:rPr lang="en-US" sz="5127" b="1" spc="-102">
                <a:solidFill>
                  <a:srgbClr val="191919"/>
                </a:solidFill>
                <a:latin typeface="Open Sauce Bold"/>
                <a:ea typeface="Open Sauce Bold"/>
                <a:cs typeface="Open Sauce Bold"/>
                <a:sym typeface="Open Sauce Bold"/>
              </a:rPr>
              <a:t>Project Timeline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09" r="-1309"/>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0" name="TextBox 10"/>
          <p:cNvSpPr txBox="1"/>
          <p:nvPr/>
        </p:nvSpPr>
        <p:spPr>
          <a:xfrm>
            <a:off x="1567817" y="4210868"/>
            <a:ext cx="15152366" cy="1737234"/>
          </a:xfrm>
          <a:prstGeom prst="rect">
            <a:avLst/>
          </a:prstGeom>
        </p:spPr>
        <p:txBody>
          <a:bodyPr lIns="0" tIns="0" rIns="0" bIns="0" rtlCol="0" anchor="t">
            <a:spAutoFit/>
          </a:bodyPr>
          <a:lstStyle/>
          <a:p>
            <a:pPr algn="ctr">
              <a:lnSpc>
                <a:spcPts val="14239"/>
              </a:lnSpc>
              <a:spcBef>
                <a:spcPct val="0"/>
              </a:spcBef>
            </a:pPr>
            <a:r>
              <a:rPr lang="en-US" sz="10318" b="1">
                <a:solidFill>
                  <a:srgbClr val="FFFFFF"/>
                </a:solidFill>
                <a:latin typeface="Open Sauce Bold"/>
                <a:ea typeface="Open Sauce Bold"/>
                <a:cs typeface="Open Sauce Bold"/>
                <a:sym typeface="Open Sauce Bold"/>
              </a:rPr>
              <a:t>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491629"/>
            <a:chOff x="0" y="0"/>
            <a:chExt cx="4816593" cy="1182980"/>
          </a:xfrm>
        </p:grpSpPr>
        <p:sp>
          <p:nvSpPr>
            <p:cNvPr id="3" name="Freeform 3"/>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4" name="TextBox 4"/>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0" y="0"/>
            <a:ext cx="18288000" cy="5705244"/>
          </a:xfrm>
          <a:custGeom>
            <a:avLst/>
            <a:gdLst/>
            <a:ahLst/>
            <a:cxnLst/>
            <a:rect l="l" t="t" r="r" b="b"/>
            <a:pathLst>
              <a:path w="18288000" h="5705244">
                <a:moveTo>
                  <a:pt x="0" y="0"/>
                </a:moveTo>
                <a:lnTo>
                  <a:pt x="18288000" y="0"/>
                </a:lnTo>
                <a:lnTo>
                  <a:pt x="18288000" y="5705244"/>
                </a:lnTo>
                <a:lnTo>
                  <a:pt x="0" y="5705244"/>
                </a:lnTo>
                <a:lnTo>
                  <a:pt x="0" y="0"/>
                </a:lnTo>
                <a:close/>
              </a:path>
            </a:pathLst>
          </a:custGeom>
          <a:blipFill>
            <a:blip r:embed="rId2">
              <a:alphaModFix amt="59000"/>
            </a:blip>
            <a:stretch>
              <a:fillRect t="-67418" b="-46146"/>
            </a:stretch>
          </a:blipFill>
          <a:ln cap="sq">
            <a:noFill/>
            <a:prstDash val="solid"/>
            <a:miter/>
          </a:ln>
        </p:spPr>
      </p:sp>
      <p:grpSp>
        <p:nvGrpSpPr>
          <p:cNvPr id="6" name="Group 6"/>
          <p:cNvGrpSpPr/>
          <p:nvPr/>
        </p:nvGrpSpPr>
        <p:grpSpPr>
          <a:xfrm>
            <a:off x="2553417" y="1925231"/>
            <a:ext cx="13181166" cy="6436538"/>
            <a:chOff x="0" y="0"/>
            <a:chExt cx="17574887" cy="8582050"/>
          </a:xfrm>
        </p:grpSpPr>
        <p:sp>
          <p:nvSpPr>
            <p:cNvPr id="7" name="Freeform 7"/>
            <p:cNvSpPr/>
            <p:nvPr/>
          </p:nvSpPr>
          <p:spPr>
            <a:xfrm rot="-10800000">
              <a:off x="13671" y="7003322"/>
              <a:ext cx="16947787" cy="1578729"/>
            </a:xfrm>
            <a:custGeom>
              <a:avLst/>
              <a:gdLst/>
              <a:ahLst/>
              <a:cxnLst/>
              <a:rect l="l" t="t" r="r" b="b"/>
              <a:pathLst>
                <a:path w="16947787" h="1578729">
                  <a:moveTo>
                    <a:pt x="0" y="0"/>
                  </a:moveTo>
                  <a:lnTo>
                    <a:pt x="16947787" y="0"/>
                  </a:lnTo>
                  <a:lnTo>
                    <a:pt x="16947787" y="1578728"/>
                  </a:lnTo>
                  <a:lnTo>
                    <a:pt x="0" y="1578728"/>
                  </a:lnTo>
                  <a:lnTo>
                    <a:pt x="0" y="0"/>
                  </a:lnTo>
                  <a:close/>
                </a:path>
              </a:pathLst>
            </a:custGeom>
            <a:blipFill>
              <a:blip r:embed="rId3">
                <a:alphaModFix amt="72000"/>
              </a:blip>
              <a:stretch>
                <a:fillRect b="-208633"/>
              </a:stretch>
            </a:blipFill>
          </p:spPr>
        </p:sp>
        <p:grpSp>
          <p:nvGrpSpPr>
            <p:cNvPr id="8" name="Group 8"/>
            <p:cNvGrpSpPr/>
            <p:nvPr/>
          </p:nvGrpSpPr>
          <p:grpSpPr>
            <a:xfrm>
              <a:off x="0" y="0"/>
              <a:ext cx="17574887" cy="5949897"/>
              <a:chOff x="0" y="0"/>
              <a:chExt cx="3471583" cy="1175288"/>
            </a:xfrm>
          </p:grpSpPr>
          <p:sp>
            <p:nvSpPr>
              <p:cNvPr id="9" name="Freeform 9"/>
              <p:cNvSpPr/>
              <p:nvPr/>
            </p:nvSpPr>
            <p:spPr>
              <a:xfrm>
                <a:off x="0" y="0"/>
                <a:ext cx="3471583" cy="1175288"/>
              </a:xfrm>
              <a:custGeom>
                <a:avLst/>
                <a:gdLst/>
                <a:ahLst/>
                <a:cxnLst/>
                <a:rect l="l" t="t" r="r" b="b"/>
                <a:pathLst>
                  <a:path w="3471583" h="1175288">
                    <a:moveTo>
                      <a:pt x="14684" y="0"/>
                    </a:moveTo>
                    <a:lnTo>
                      <a:pt x="3456899" y="0"/>
                    </a:lnTo>
                    <a:cubicBezTo>
                      <a:pt x="3460793" y="0"/>
                      <a:pt x="3464528" y="1547"/>
                      <a:pt x="3467282" y="4301"/>
                    </a:cubicBezTo>
                    <a:cubicBezTo>
                      <a:pt x="3470035" y="7054"/>
                      <a:pt x="3471583" y="10789"/>
                      <a:pt x="3471583" y="14684"/>
                    </a:cubicBezTo>
                    <a:lnTo>
                      <a:pt x="3471583" y="1160605"/>
                    </a:lnTo>
                    <a:cubicBezTo>
                      <a:pt x="3471583" y="1164499"/>
                      <a:pt x="3470035" y="1168234"/>
                      <a:pt x="3467282" y="1170988"/>
                    </a:cubicBezTo>
                    <a:cubicBezTo>
                      <a:pt x="3464528" y="1173741"/>
                      <a:pt x="3460793" y="1175288"/>
                      <a:pt x="3456899" y="1175288"/>
                    </a:cubicBezTo>
                    <a:lnTo>
                      <a:pt x="14684" y="1175288"/>
                    </a:lnTo>
                    <a:cubicBezTo>
                      <a:pt x="6574" y="1175288"/>
                      <a:pt x="0" y="1168714"/>
                      <a:pt x="0" y="1160605"/>
                    </a:cubicBezTo>
                    <a:lnTo>
                      <a:pt x="0" y="14684"/>
                    </a:lnTo>
                    <a:cubicBezTo>
                      <a:pt x="0" y="10789"/>
                      <a:pt x="1547" y="7054"/>
                      <a:pt x="4301" y="4301"/>
                    </a:cubicBezTo>
                    <a:cubicBezTo>
                      <a:pt x="7054" y="1547"/>
                      <a:pt x="10789" y="0"/>
                      <a:pt x="14684" y="0"/>
                    </a:cubicBezTo>
                    <a:close/>
                  </a:path>
                </a:pathLst>
              </a:custGeom>
              <a:solidFill>
                <a:srgbClr val="106861"/>
              </a:solidFill>
              <a:ln cap="rnd">
                <a:noFill/>
                <a:prstDash val="solid"/>
                <a:round/>
              </a:ln>
            </p:spPr>
          </p:sp>
          <p:sp>
            <p:nvSpPr>
              <p:cNvPr id="10" name="TextBox 10"/>
              <p:cNvSpPr txBox="1"/>
              <p:nvPr/>
            </p:nvSpPr>
            <p:spPr>
              <a:xfrm>
                <a:off x="0" y="-19050"/>
                <a:ext cx="3471583" cy="119433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250585" y="2362342"/>
              <a:ext cx="14867725" cy="5249315"/>
            </a:xfrm>
            <a:prstGeom prst="rect">
              <a:avLst/>
            </a:prstGeom>
          </p:spPr>
          <p:txBody>
            <a:bodyPr lIns="0" tIns="0" rIns="0" bIns="0" rtlCol="0" anchor="t">
              <a:spAutoFit/>
            </a:bodyPr>
            <a:lstStyle/>
            <a:p>
              <a:pPr algn="l">
                <a:lnSpc>
                  <a:spcPts val="3950"/>
                </a:lnSpc>
              </a:pPr>
              <a:r>
                <a:rPr lang="en-US" sz="2469">
                  <a:solidFill>
                    <a:srgbClr val="FFFFFF"/>
                  </a:solidFill>
                  <a:latin typeface="Open Sauce"/>
                  <a:ea typeface="Open Sauce"/>
                  <a:cs typeface="Open Sauce"/>
                  <a:sym typeface="Open Sauce"/>
                </a:rPr>
                <a:t>Automated defect detection powered by AI is transforming manufacturing. By analyzing visual data, AI-based systems can quickly and accurately identify defects, enabling faster quality control and improved product yields</a:t>
              </a:r>
            </a:p>
            <a:p>
              <a:pPr algn="l">
                <a:lnSpc>
                  <a:spcPts val="3630"/>
                </a:lnSpc>
              </a:pPr>
              <a:endParaRPr lang="en-US" sz="2469">
                <a:solidFill>
                  <a:srgbClr val="FFFFFF"/>
                </a:solidFill>
                <a:latin typeface="Open Sauce"/>
                <a:ea typeface="Open Sauce"/>
                <a:cs typeface="Open Sauce"/>
                <a:sym typeface="Open Sauce"/>
              </a:endParaRPr>
            </a:p>
            <a:p>
              <a:pPr algn="l">
                <a:lnSpc>
                  <a:spcPts val="4430"/>
                </a:lnSpc>
              </a:pPr>
              <a:endParaRPr lang="en-US" sz="2469">
                <a:solidFill>
                  <a:srgbClr val="FFFFFF"/>
                </a:solidFill>
                <a:latin typeface="Open Sauce"/>
                <a:ea typeface="Open Sauce"/>
                <a:cs typeface="Open Sauce"/>
                <a:sym typeface="Open Sauce"/>
              </a:endParaRPr>
            </a:p>
            <a:p>
              <a:pPr algn="l">
                <a:lnSpc>
                  <a:spcPts val="3950"/>
                </a:lnSpc>
              </a:pPr>
              <a:endParaRPr lang="en-US" sz="2469">
                <a:solidFill>
                  <a:srgbClr val="FFFFFF"/>
                </a:solidFill>
                <a:latin typeface="Open Sauce"/>
                <a:ea typeface="Open Sauce"/>
                <a:cs typeface="Open Sauce"/>
                <a:sym typeface="Open Sauce"/>
              </a:endParaRPr>
            </a:p>
            <a:p>
              <a:pPr algn="ctr">
                <a:lnSpc>
                  <a:spcPts val="3950"/>
                </a:lnSpc>
              </a:pPr>
              <a:endParaRPr lang="en-US" sz="2469">
                <a:solidFill>
                  <a:srgbClr val="FFFFFF"/>
                </a:solidFill>
                <a:latin typeface="Open Sauce"/>
                <a:ea typeface="Open Sauce"/>
                <a:cs typeface="Open Sauce"/>
                <a:sym typeface="Open Sauce"/>
              </a:endParaRPr>
            </a:p>
          </p:txBody>
        </p:sp>
        <p:sp>
          <p:nvSpPr>
            <p:cNvPr id="12" name="TextBox 12"/>
            <p:cNvSpPr txBox="1"/>
            <p:nvPr/>
          </p:nvSpPr>
          <p:spPr>
            <a:xfrm>
              <a:off x="4065422" y="166350"/>
              <a:ext cx="9238050" cy="1503709"/>
            </a:xfrm>
            <a:prstGeom prst="rect">
              <a:avLst/>
            </a:prstGeom>
          </p:spPr>
          <p:txBody>
            <a:bodyPr lIns="0" tIns="0" rIns="0" bIns="0" rtlCol="0" anchor="t">
              <a:spAutoFit/>
            </a:bodyPr>
            <a:lstStyle/>
            <a:p>
              <a:pPr marL="0" lvl="0" indent="0" algn="ctr">
                <a:lnSpc>
                  <a:spcPts val="9582"/>
                </a:lnSpc>
                <a:spcBef>
                  <a:spcPct val="0"/>
                </a:spcBef>
              </a:pPr>
              <a:r>
                <a:rPr lang="en-US" sz="6844" b="1" spc="-136">
                  <a:solidFill>
                    <a:srgbClr val="FDFBFB"/>
                  </a:solidFill>
                  <a:latin typeface="Open Sauce Bold"/>
                  <a:ea typeface="Open Sauce Bold"/>
                  <a:cs typeface="Open Sauce Bold"/>
                  <a:sym typeface="Open Sauce Bold"/>
                </a:rPr>
                <a:t>Introduction</a:t>
              </a:r>
            </a:p>
          </p:txBody>
        </p:sp>
      </p:grpSp>
      <p:grpSp>
        <p:nvGrpSpPr>
          <p:cNvPr id="13" name="Group 13"/>
          <p:cNvGrpSpPr/>
          <p:nvPr/>
        </p:nvGrpSpPr>
        <p:grpSpPr>
          <a:xfrm>
            <a:off x="16113923" y="9258300"/>
            <a:ext cx="327444" cy="3274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5" name="TextBox 1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6" name="Group 16"/>
          <p:cNvGrpSpPr/>
          <p:nvPr/>
        </p:nvGrpSpPr>
        <p:grpSpPr>
          <a:xfrm>
            <a:off x="15648108" y="9258300"/>
            <a:ext cx="327444" cy="3274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8" name="TextBox 1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9" name="Group 19"/>
          <p:cNvGrpSpPr/>
          <p:nvPr/>
        </p:nvGrpSpPr>
        <p:grpSpPr>
          <a:xfrm>
            <a:off x="15161723" y="9258300"/>
            <a:ext cx="327444" cy="32744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1" name="TextBox 2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068175" y="7733548"/>
            <a:ext cx="0" cy="467846"/>
          </a:xfrm>
          <a:prstGeom prst="line">
            <a:avLst/>
          </a:prstGeom>
          <a:ln w="38100" cap="rnd">
            <a:solidFill>
              <a:srgbClr val="106861"/>
            </a:solidFill>
            <a:prstDash val="sysDot"/>
            <a:headEnd type="none" w="sm" len="sm"/>
            <a:tailEnd type="oval" w="lg" len="lg"/>
          </a:ln>
        </p:spPr>
      </p:sp>
      <p:sp>
        <p:nvSpPr>
          <p:cNvPr id="4" name="AutoShape 4"/>
          <p:cNvSpPr/>
          <p:nvPr/>
        </p:nvSpPr>
        <p:spPr>
          <a:xfrm>
            <a:off x="11188515" y="7733548"/>
            <a:ext cx="0" cy="467846"/>
          </a:xfrm>
          <a:prstGeom prst="line">
            <a:avLst/>
          </a:prstGeom>
          <a:ln w="38100" cap="rnd">
            <a:solidFill>
              <a:srgbClr val="106861"/>
            </a:solidFill>
            <a:prstDash val="sysDot"/>
            <a:headEnd type="none" w="sm" len="sm"/>
            <a:tailEnd type="oval" w="lg" len="lg"/>
          </a:ln>
        </p:spPr>
      </p:sp>
      <p:sp>
        <p:nvSpPr>
          <p:cNvPr id="5" name="Freeform 5"/>
          <p:cNvSpPr/>
          <p:nvPr/>
        </p:nvSpPr>
        <p:spPr>
          <a:xfrm>
            <a:off x="9035025" y="3060234"/>
            <a:ext cx="9315942" cy="5049797"/>
          </a:xfrm>
          <a:custGeom>
            <a:avLst/>
            <a:gdLst/>
            <a:ahLst/>
            <a:cxnLst/>
            <a:rect l="l" t="t" r="r" b="b"/>
            <a:pathLst>
              <a:path w="9315942" h="5049797">
                <a:moveTo>
                  <a:pt x="0" y="0"/>
                </a:moveTo>
                <a:lnTo>
                  <a:pt x="9315942" y="0"/>
                </a:lnTo>
                <a:lnTo>
                  <a:pt x="9315942" y="5049797"/>
                </a:lnTo>
                <a:lnTo>
                  <a:pt x="0" y="5049797"/>
                </a:lnTo>
                <a:lnTo>
                  <a:pt x="0" y="0"/>
                </a:lnTo>
                <a:close/>
              </a:path>
            </a:pathLst>
          </a:custGeom>
          <a:blipFill>
            <a:blip r:embed="rId3"/>
            <a:stretch>
              <a:fillRect l="-36939" t="-43955" r="-40709" b="-40391"/>
            </a:stretch>
          </a:blipFill>
        </p:spPr>
      </p:sp>
      <p:grpSp>
        <p:nvGrpSpPr>
          <p:cNvPr id="6" name="Group 6"/>
          <p:cNvGrpSpPr/>
          <p:nvPr/>
        </p:nvGrpSpPr>
        <p:grpSpPr>
          <a:xfrm>
            <a:off x="5914926" y="183779"/>
            <a:ext cx="7778070" cy="1187821"/>
            <a:chOff x="0" y="0"/>
            <a:chExt cx="2048545" cy="312842"/>
          </a:xfrm>
        </p:grpSpPr>
        <p:sp>
          <p:nvSpPr>
            <p:cNvPr id="7" name="Freeform 7"/>
            <p:cNvSpPr/>
            <p:nvPr/>
          </p:nvSpPr>
          <p:spPr>
            <a:xfrm>
              <a:off x="0" y="0"/>
              <a:ext cx="2048545" cy="312842"/>
            </a:xfrm>
            <a:custGeom>
              <a:avLst/>
              <a:gdLst/>
              <a:ahLst/>
              <a:cxnLst/>
              <a:rect l="l" t="t" r="r" b="b"/>
              <a:pathLst>
                <a:path w="2048545" h="312842">
                  <a:moveTo>
                    <a:pt x="50763" y="0"/>
                  </a:moveTo>
                  <a:lnTo>
                    <a:pt x="1997782" y="0"/>
                  </a:lnTo>
                  <a:cubicBezTo>
                    <a:pt x="2025818" y="0"/>
                    <a:pt x="2048545" y="22727"/>
                    <a:pt x="2048545" y="50763"/>
                  </a:cubicBezTo>
                  <a:lnTo>
                    <a:pt x="2048545" y="262079"/>
                  </a:lnTo>
                  <a:cubicBezTo>
                    <a:pt x="2048545" y="275542"/>
                    <a:pt x="2043197" y="288454"/>
                    <a:pt x="2033677" y="297974"/>
                  </a:cubicBezTo>
                  <a:cubicBezTo>
                    <a:pt x="2024157" y="307494"/>
                    <a:pt x="2011245" y="312842"/>
                    <a:pt x="1997782" y="312842"/>
                  </a:cubicBezTo>
                  <a:lnTo>
                    <a:pt x="50763" y="312842"/>
                  </a:lnTo>
                  <a:cubicBezTo>
                    <a:pt x="22727" y="312842"/>
                    <a:pt x="0" y="290114"/>
                    <a:pt x="0" y="262079"/>
                  </a:cubicBezTo>
                  <a:lnTo>
                    <a:pt x="0" y="50763"/>
                  </a:lnTo>
                  <a:cubicBezTo>
                    <a:pt x="0" y="37300"/>
                    <a:pt x="5348" y="24388"/>
                    <a:pt x="14868" y="14868"/>
                  </a:cubicBezTo>
                  <a:cubicBezTo>
                    <a:pt x="24388" y="5348"/>
                    <a:pt x="37300" y="0"/>
                    <a:pt x="50763" y="0"/>
                  </a:cubicBezTo>
                  <a:close/>
                </a:path>
              </a:pathLst>
            </a:custGeom>
            <a:solidFill>
              <a:srgbClr val="C1FF72"/>
            </a:solidFill>
          </p:spPr>
        </p:sp>
        <p:sp>
          <p:nvSpPr>
            <p:cNvPr id="8" name="TextBox 8"/>
            <p:cNvSpPr txBox="1"/>
            <p:nvPr/>
          </p:nvSpPr>
          <p:spPr>
            <a:xfrm>
              <a:off x="0" y="-19050"/>
              <a:ext cx="2048545" cy="331892"/>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520014" y="3060234"/>
            <a:ext cx="8452044" cy="6687511"/>
          </a:xfrm>
          <a:custGeom>
            <a:avLst/>
            <a:gdLst/>
            <a:ahLst/>
            <a:cxnLst/>
            <a:rect l="l" t="t" r="r" b="b"/>
            <a:pathLst>
              <a:path w="8452044" h="6687511">
                <a:moveTo>
                  <a:pt x="0" y="0"/>
                </a:moveTo>
                <a:lnTo>
                  <a:pt x="8452044" y="0"/>
                </a:lnTo>
                <a:lnTo>
                  <a:pt x="8452044" y="6687511"/>
                </a:lnTo>
                <a:lnTo>
                  <a:pt x="0" y="6687511"/>
                </a:lnTo>
                <a:lnTo>
                  <a:pt x="0" y="0"/>
                </a:lnTo>
                <a:close/>
              </a:path>
            </a:pathLst>
          </a:custGeom>
          <a:blipFill>
            <a:blip r:embed="rId4"/>
            <a:stretch>
              <a:fillRect l="-47787" t="-25419" r="-55284" b="-18948"/>
            </a:stretch>
          </a:blipFill>
        </p:spPr>
      </p:sp>
      <p:sp>
        <p:nvSpPr>
          <p:cNvPr id="10" name="TextBox 10"/>
          <p:cNvSpPr txBox="1"/>
          <p:nvPr/>
        </p:nvSpPr>
        <p:spPr>
          <a:xfrm>
            <a:off x="6351082" y="365760"/>
            <a:ext cx="6905758" cy="662940"/>
          </a:xfrm>
          <a:prstGeom prst="rect">
            <a:avLst/>
          </a:prstGeom>
        </p:spPr>
        <p:txBody>
          <a:bodyPr lIns="0" tIns="0" rIns="0" bIns="0" rtlCol="0" anchor="t">
            <a:spAutoFit/>
          </a:bodyPr>
          <a:lstStyle/>
          <a:p>
            <a:pPr algn="ctr">
              <a:lnSpc>
                <a:spcPts val="5459"/>
              </a:lnSpc>
            </a:pPr>
            <a:r>
              <a:rPr lang="en-US" sz="3899" b="1">
                <a:solidFill>
                  <a:srgbClr val="000000"/>
                </a:solidFill>
                <a:latin typeface="Canva Sans Bold"/>
                <a:ea typeface="Canva Sans Bold"/>
                <a:cs typeface="Canva Sans Bold"/>
                <a:sym typeface="Canva Sans Bold"/>
              </a:rPr>
              <a:t>Image Classification Results.</a:t>
            </a:r>
          </a:p>
        </p:txBody>
      </p:sp>
      <p:sp>
        <p:nvSpPr>
          <p:cNvPr id="11" name="TextBox 11"/>
          <p:cNvSpPr txBox="1"/>
          <p:nvPr/>
        </p:nvSpPr>
        <p:spPr>
          <a:xfrm>
            <a:off x="7068175" y="1837859"/>
            <a:ext cx="6039475" cy="679450"/>
          </a:xfrm>
          <a:prstGeom prst="rect">
            <a:avLst/>
          </a:prstGeom>
        </p:spPr>
        <p:txBody>
          <a:bodyPr lIns="0" tIns="0" rIns="0" bIns="0" rtlCol="0" anchor="t">
            <a:spAutoFit/>
          </a:bodyPr>
          <a:lstStyle/>
          <a:p>
            <a:pPr algn="ctr">
              <a:lnSpc>
                <a:spcPts val="5599"/>
              </a:lnSpc>
            </a:pPr>
            <a:r>
              <a:rPr lang="en-US" sz="3999">
                <a:solidFill>
                  <a:srgbClr val="FDFBFB"/>
                </a:solidFill>
                <a:latin typeface="Canva Sans"/>
                <a:ea typeface="Canva Sans"/>
                <a:cs typeface="Canva Sans"/>
                <a:sym typeface="Canva Sans"/>
              </a:rPr>
              <a:t>Swin Transformer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068175" y="7733548"/>
            <a:ext cx="0" cy="467846"/>
          </a:xfrm>
          <a:prstGeom prst="line">
            <a:avLst/>
          </a:prstGeom>
          <a:ln w="38100" cap="rnd">
            <a:solidFill>
              <a:srgbClr val="106861"/>
            </a:solidFill>
            <a:prstDash val="sysDot"/>
            <a:headEnd type="none" w="sm" len="sm"/>
            <a:tailEnd type="oval" w="lg" len="lg"/>
          </a:ln>
        </p:spPr>
      </p:sp>
      <p:sp>
        <p:nvSpPr>
          <p:cNvPr id="4" name="AutoShape 4"/>
          <p:cNvSpPr/>
          <p:nvPr/>
        </p:nvSpPr>
        <p:spPr>
          <a:xfrm>
            <a:off x="11188515" y="7733548"/>
            <a:ext cx="0" cy="467846"/>
          </a:xfrm>
          <a:prstGeom prst="line">
            <a:avLst/>
          </a:prstGeom>
          <a:ln w="38100" cap="rnd">
            <a:solidFill>
              <a:srgbClr val="106861"/>
            </a:solidFill>
            <a:prstDash val="sysDot"/>
            <a:headEnd type="none" w="sm" len="sm"/>
            <a:tailEnd type="oval" w="lg" len="lg"/>
          </a:ln>
        </p:spPr>
      </p:sp>
      <p:sp>
        <p:nvSpPr>
          <p:cNvPr id="5" name="Freeform 5"/>
          <p:cNvSpPr/>
          <p:nvPr/>
        </p:nvSpPr>
        <p:spPr>
          <a:xfrm>
            <a:off x="8664241" y="5545293"/>
            <a:ext cx="9384374" cy="4808176"/>
          </a:xfrm>
          <a:custGeom>
            <a:avLst/>
            <a:gdLst/>
            <a:ahLst/>
            <a:cxnLst/>
            <a:rect l="l" t="t" r="r" b="b"/>
            <a:pathLst>
              <a:path w="9384374" h="4808176">
                <a:moveTo>
                  <a:pt x="0" y="0"/>
                </a:moveTo>
                <a:lnTo>
                  <a:pt x="9384373" y="0"/>
                </a:lnTo>
                <a:lnTo>
                  <a:pt x="9384373" y="4808176"/>
                </a:lnTo>
                <a:lnTo>
                  <a:pt x="0" y="4808176"/>
                </a:lnTo>
                <a:lnTo>
                  <a:pt x="0" y="0"/>
                </a:lnTo>
                <a:close/>
              </a:path>
            </a:pathLst>
          </a:custGeom>
          <a:blipFill>
            <a:blip r:embed="rId3"/>
            <a:stretch>
              <a:fillRect l="-39489" t="-47942" r="-43656" b="-53125"/>
            </a:stretch>
          </a:blipFill>
        </p:spPr>
      </p:sp>
      <p:grpSp>
        <p:nvGrpSpPr>
          <p:cNvPr id="6" name="Group 6"/>
          <p:cNvGrpSpPr/>
          <p:nvPr/>
        </p:nvGrpSpPr>
        <p:grpSpPr>
          <a:xfrm>
            <a:off x="4067427" y="261477"/>
            <a:ext cx="10153145" cy="890148"/>
            <a:chOff x="0" y="0"/>
            <a:chExt cx="2674079" cy="234442"/>
          </a:xfrm>
        </p:grpSpPr>
        <p:sp>
          <p:nvSpPr>
            <p:cNvPr id="7" name="Freeform 7"/>
            <p:cNvSpPr/>
            <p:nvPr/>
          </p:nvSpPr>
          <p:spPr>
            <a:xfrm>
              <a:off x="0" y="0"/>
              <a:ext cx="2674079" cy="234442"/>
            </a:xfrm>
            <a:custGeom>
              <a:avLst/>
              <a:gdLst/>
              <a:ahLst/>
              <a:cxnLst/>
              <a:rect l="l" t="t" r="r" b="b"/>
              <a:pathLst>
                <a:path w="2674079" h="234442">
                  <a:moveTo>
                    <a:pt x="38888" y="0"/>
                  </a:moveTo>
                  <a:lnTo>
                    <a:pt x="2635191" y="0"/>
                  </a:lnTo>
                  <a:cubicBezTo>
                    <a:pt x="2656669" y="0"/>
                    <a:pt x="2674079" y="17411"/>
                    <a:pt x="2674079" y="38888"/>
                  </a:cubicBezTo>
                  <a:lnTo>
                    <a:pt x="2674079" y="195554"/>
                  </a:lnTo>
                  <a:cubicBezTo>
                    <a:pt x="2674079" y="205868"/>
                    <a:pt x="2669982" y="215759"/>
                    <a:pt x="2662689" y="223052"/>
                  </a:cubicBezTo>
                  <a:cubicBezTo>
                    <a:pt x="2655396" y="230345"/>
                    <a:pt x="2645505" y="234442"/>
                    <a:pt x="2635191" y="234442"/>
                  </a:cubicBezTo>
                  <a:lnTo>
                    <a:pt x="38888" y="234442"/>
                  </a:lnTo>
                  <a:cubicBezTo>
                    <a:pt x="28574" y="234442"/>
                    <a:pt x="18683" y="230345"/>
                    <a:pt x="11390" y="223052"/>
                  </a:cubicBezTo>
                  <a:cubicBezTo>
                    <a:pt x="4097" y="215759"/>
                    <a:pt x="0" y="205868"/>
                    <a:pt x="0" y="195554"/>
                  </a:cubicBezTo>
                  <a:lnTo>
                    <a:pt x="0" y="38888"/>
                  </a:lnTo>
                  <a:cubicBezTo>
                    <a:pt x="0" y="17411"/>
                    <a:pt x="17411" y="0"/>
                    <a:pt x="38888" y="0"/>
                  </a:cubicBezTo>
                  <a:close/>
                </a:path>
              </a:pathLst>
            </a:custGeom>
            <a:solidFill>
              <a:srgbClr val="C1FF72"/>
            </a:solidFill>
          </p:spPr>
        </p:sp>
        <p:sp>
          <p:nvSpPr>
            <p:cNvPr id="8" name="TextBox 8"/>
            <p:cNvSpPr txBox="1"/>
            <p:nvPr/>
          </p:nvSpPr>
          <p:spPr>
            <a:xfrm>
              <a:off x="0" y="-19050"/>
              <a:ext cx="2674079" cy="253492"/>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0" y="1346887"/>
            <a:ext cx="11665071" cy="4791729"/>
          </a:xfrm>
          <a:custGeom>
            <a:avLst/>
            <a:gdLst/>
            <a:ahLst/>
            <a:cxnLst/>
            <a:rect l="l" t="t" r="r" b="b"/>
            <a:pathLst>
              <a:path w="11665071" h="4791729">
                <a:moveTo>
                  <a:pt x="0" y="0"/>
                </a:moveTo>
                <a:lnTo>
                  <a:pt x="11665071" y="0"/>
                </a:lnTo>
                <a:lnTo>
                  <a:pt x="11665071" y="4791729"/>
                </a:lnTo>
                <a:lnTo>
                  <a:pt x="0" y="4791729"/>
                </a:lnTo>
                <a:lnTo>
                  <a:pt x="0" y="0"/>
                </a:lnTo>
                <a:close/>
              </a:path>
            </a:pathLst>
          </a:custGeom>
          <a:blipFill>
            <a:blip r:embed="rId4"/>
            <a:stretch>
              <a:fillRect l="-48302" t="-100109" r="-54111" b="-77068"/>
            </a:stretch>
          </a:blipFill>
        </p:spPr>
      </p:sp>
      <p:sp>
        <p:nvSpPr>
          <p:cNvPr id="10" name="TextBox 10"/>
          <p:cNvSpPr txBox="1"/>
          <p:nvPr/>
        </p:nvSpPr>
        <p:spPr>
          <a:xfrm>
            <a:off x="10280289" y="3087537"/>
            <a:ext cx="7768325" cy="1787330"/>
          </a:xfrm>
          <a:prstGeom prst="rect">
            <a:avLst/>
          </a:prstGeom>
        </p:spPr>
        <p:txBody>
          <a:bodyPr lIns="0" tIns="0" rIns="0" bIns="0" rtlCol="0" anchor="t">
            <a:spAutoFit/>
          </a:bodyPr>
          <a:lstStyle/>
          <a:p>
            <a:pPr algn="ctr">
              <a:lnSpc>
                <a:spcPts val="7203"/>
              </a:lnSpc>
            </a:pPr>
            <a:r>
              <a:rPr lang="en-US" sz="5145">
                <a:solidFill>
                  <a:srgbClr val="FDFBFB"/>
                </a:solidFill>
                <a:latin typeface="Canva Sans"/>
                <a:ea typeface="Canva Sans"/>
                <a:cs typeface="Canva Sans"/>
                <a:sym typeface="Canva Sans"/>
              </a:rPr>
              <a:t>1DCNN model</a:t>
            </a:r>
          </a:p>
          <a:p>
            <a:pPr algn="ctr">
              <a:lnSpc>
                <a:spcPts val="7203"/>
              </a:lnSpc>
            </a:pPr>
            <a:endParaRPr lang="en-US" sz="5145">
              <a:solidFill>
                <a:srgbClr val="FDFBFB"/>
              </a:solidFill>
              <a:latin typeface="Canva Sans"/>
              <a:ea typeface="Canva Sans"/>
              <a:cs typeface="Canva Sans"/>
              <a:sym typeface="Canva Sans"/>
            </a:endParaRPr>
          </a:p>
        </p:txBody>
      </p:sp>
      <p:sp>
        <p:nvSpPr>
          <p:cNvPr id="11" name="TextBox 11"/>
          <p:cNvSpPr txBox="1"/>
          <p:nvPr/>
        </p:nvSpPr>
        <p:spPr>
          <a:xfrm>
            <a:off x="4851466" y="336981"/>
            <a:ext cx="8585068" cy="662940"/>
          </a:xfrm>
          <a:prstGeom prst="rect">
            <a:avLst/>
          </a:prstGeom>
        </p:spPr>
        <p:txBody>
          <a:bodyPr lIns="0" tIns="0" rIns="0" bIns="0" rtlCol="0" anchor="t">
            <a:spAutoFit/>
          </a:bodyPr>
          <a:lstStyle/>
          <a:p>
            <a:pPr algn="ctr">
              <a:lnSpc>
                <a:spcPts val="5459"/>
              </a:lnSpc>
            </a:pPr>
            <a:r>
              <a:rPr lang="en-US" sz="3900" b="1">
                <a:solidFill>
                  <a:srgbClr val="000000"/>
                </a:solidFill>
                <a:latin typeface="Canva Sans Bold"/>
                <a:ea typeface="Canva Sans Bold"/>
                <a:cs typeface="Canva Sans Bold"/>
                <a:sym typeface="Canva Sans Bold"/>
              </a:rPr>
              <a:t>Sensing Data Classification Results.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068175" y="7733548"/>
            <a:ext cx="0" cy="467846"/>
          </a:xfrm>
          <a:prstGeom prst="line">
            <a:avLst/>
          </a:prstGeom>
          <a:ln w="38100" cap="rnd">
            <a:solidFill>
              <a:srgbClr val="106861"/>
            </a:solidFill>
            <a:prstDash val="sysDot"/>
            <a:headEnd type="none" w="sm" len="sm"/>
            <a:tailEnd type="oval" w="lg" len="lg"/>
          </a:ln>
        </p:spPr>
      </p:sp>
      <p:sp>
        <p:nvSpPr>
          <p:cNvPr id="4" name="AutoShape 4"/>
          <p:cNvSpPr/>
          <p:nvPr/>
        </p:nvSpPr>
        <p:spPr>
          <a:xfrm>
            <a:off x="11188515" y="7733548"/>
            <a:ext cx="0" cy="467846"/>
          </a:xfrm>
          <a:prstGeom prst="line">
            <a:avLst/>
          </a:prstGeom>
          <a:ln w="38100" cap="rnd">
            <a:solidFill>
              <a:srgbClr val="106861"/>
            </a:solidFill>
            <a:prstDash val="sysDot"/>
            <a:headEnd type="none" w="sm" len="sm"/>
            <a:tailEnd type="oval" w="lg" len="lg"/>
          </a:ln>
        </p:spPr>
      </p:sp>
      <p:sp>
        <p:nvSpPr>
          <p:cNvPr id="5" name="Freeform 5"/>
          <p:cNvSpPr/>
          <p:nvPr/>
        </p:nvSpPr>
        <p:spPr>
          <a:xfrm>
            <a:off x="1028700" y="2480072"/>
            <a:ext cx="7456788" cy="6472917"/>
          </a:xfrm>
          <a:custGeom>
            <a:avLst/>
            <a:gdLst/>
            <a:ahLst/>
            <a:cxnLst/>
            <a:rect l="l" t="t" r="r" b="b"/>
            <a:pathLst>
              <a:path w="7456788" h="6472917">
                <a:moveTo>
                  <a:pt x="0" y="0"/>
                </a:moveTo>
                <a:lnTo>
                  <a:pt x="7456788" y="0"/>
                </a:lnTo>
                <a:lnTo>
                  <a:pt x="7456788" y="6472918"/>
                </a:lnTo>
                <a:lnTo>
                  <a:pt x="0" y="6472918"/>
                </a:lnTo>
                <a:lnTo>
                  <a:pt x="0" y="0"/>
                </a:lnTo>
                <a:close/>
              </a:path>
            </a:pathLst>
          </a:custGeom>
          <a:blipFill>
            <a:blip r:embed="rId3"/>
            <a:stretch>
              <a:fillRect l="-83577" t="-79366" r="-183577" b="-58549"/>
            </a:stretch>
          </a:blipFill>
        </p:spPr>
      </p:sp>
      <p:sp>
        <p:nvSpPr>
          <p:cNvPr id="6" name="Freeform 6"/>
          <p:cNvSpPr/>
          <p:nvPr/>
        </p:nvSpPr>
        <p:spPr>
          <a:xfrm>
            <a:off x="9521727" y="2480072"/>
            <a:ext cx="7878300" cy="6314891"/>
          </a:xfrm>
          <a:custGeom>
            <a:avLst/>
            <a:gdLst/>
            <a:ahLst/>
            <a:cxnLst/>
            <a:rect l="l" t="t" r="r" b="b"/>
            <a:pathLst>
              <a:path w="7878300" h="6314891">
                <a:moveTo>
                  <a:pt x="0" y="0"/>
                </a:moveTo>
                <a:lnTo>
                  <a:pt x="7878300" y="0"/>
                </a:lnTo>
                <a:lnTo>
                  <a:pt x="7878300" y="6314891"/>
                </a:lnTo>
                <a:lnTo>
                  <a:pt x="0" y="6314891"/>
                </a:lnTo>
                <a:lnTo>
                  <a:pt x="0" y="0"/>
                </a:lnTo>
                <a:close/>
              </a:path>
            </a:pathLst>
          </a:custGeom>
          <a:blipFill>
            <a:blip r:embed="rId3"/>
            <a:stretch>
              <a:fillRect l="-180901" t="-88681" r="-85584" b="-68504"/>
            </a:stretch>
          </a:blipFill>
        </p:spPr>
      </p:sp>
      <p:sp>
        <p:nvSpPr>
          <p:cNvPr id="7" name="TextBox 7"/>
          <p:cNvSpPr txBox="1"/>
          <p:nvPr/>
        </p:nvSpPr>
        <p:spPr>
          <a:xfrm>
            <a:off x="7162866" y="179476"/>
            <a:ext cx="3962268" cy="662940"/>
          </a:xfrm>
          <a:prstGeom prst="rect">
            <a:avLst/>
          </a:prstGeom>
        </p:spPr>
        <p:txBody>
          <a:bodyPr lIns="0" tIns="0" rIns="0" bIns="0" rtlCol="0" anchor="t">
            <a:spAutoFit/>
          </a:bodyPr>
          <a:lstStyle/>
          <a:p>
            <a:pPr algn="ctr">
              <a:lnSpc>
                <a:spcPts val="5459"/>
              </a:lnSpc>
            </a:pPr>
            <a:r>
              <a:rPr lang="en-US" sz="3899" b="1">
                <a:solidFill>
                  <a:srgbClr val="FFFFFF"/>
                </a:solidFill>
                <a:latin typeface="Canva Sans Bold"/>
                <a:ea typeface="Canva Sans Bold"/>
                <a:cs typeface="Canva Sans Bold"/>
                <a:sym typeface="Canva Sans Bold"/>
              </a:rPr>
              <a:t>FUSION MODEL.</a:t>
            </a:r>
          </a:p>
        </p:txBody>
      </p:sp>
      <p:sp>
        <p:nvSpPr>
          <p:cNvPr id="8" name="TextBox 8"/>
          <p:cNvSpPr txBox="1"/>
          <p:nvPr/>
        </p:nvSpPr>
        <p:spPr>
          <a:xfrm>
            <a:off x="1360026" y="1005379"/>
            <a:ext cx="6343256" cy="993774"/>
          </a:xfrm>
          <a:prstGeom prst="rect">
            <a:avLst/>
          </a:prstGeom>
        </p:spPr>
        <p:txBody>
          <a:bodyPr lIns="0" tIns="0" rIns="0" bIns="0" rtlCol="0" anchor="t">
            <a:spAutoFit/>
          </a:bodyPr>
          <a:lstStyle/>
          <a:p>
            <a:pPr algn="l">
              <a:lnSpc>
                <a:spcPts val="4025"/>
              </a:lnSpc>
            </a:pPr>
            <a:r>
              <a:rPr lang="en-US" sz="2875">
                <a:solidFill>
                  <a:srgbClr val="FDFBFB"/>
                </a:solidFill>
                <a:latin typeface="Canva Sans"/>
                <a:ea typeface="Canva Sans"/>
                <a:cs typeface="Canva Sans"/>
                <a:sym typeface="Canva Sans"/>
              </a:rPr>
              <a:t> Prediction performance of fusion model under different weights.</a:t>
            </a:r>
          </a:p>
        </p:txBody>
      </p:sp>
      <p:sp>
        <p:nvSpPr>
          <p:cNvPr id="9" name="TextBox 9"/>
          <p:cNvSpPr txBox="1"/>
          <p:nvPr/>
        </p:nvSpPr>
        <p:spPr>
          <a:xfrm>
            <a:off x="9521727" y="1153380"/>
            <a:ext cx="7878300" cy="1653444"/>
          </a:xfrm>
          <a:prstGeom prst="rect">
            <a:avLst/>
          </a:prstGeom>
        </p:spPr>
        <p:txBody>
          <a:bodyPr lIns="0" tIns="0" rIns="0" bIns="0" rtlCol="0" anchor="t">
            <a:spAutoFit/>
          </a:bodyPr>
          <a:lstStyle/>
          <a:p>
            <a:pPr algn="l">
              <a:lnSpc>
                <a:spcPts val="3365"/>
              </a:lnSpc>
            </a:pPr>
            <a:r>
              <a:rPr lang="en-US" sz="2403">
                <a:solidFill>
                  <a:srgbClr val="FDFBFB"/>
                </a:solidFill>
                <a:latin typeface="Canva Sans"/>
                <a:ea typeface="Canva Sans"/>
                <a:cs typeface="Canva Sans"/>
                <a:sym typeface="Canva Sans"/>
              </a:rPr>
              <a:t> Comparison of evaluation indexes of Swin Transformer,1DCNN, and fusion model on the test set.</a:t>
            </a:r>
          </a:p>
          <a:p>
            <a:pPr algn="l">
              <a:lnSpc>
                <a:spcPts val="3365"/>
              </a:lnSpc>
            </a:pPr>
            <a:endParaRPr lang="en-US" sz="2403">
              <a:solidFill>
                <a:srgbClr val="FDFBFB"/>
              </a:solidFill>
              <a:latin typeface="Canva Sans"/>
              <a:ea typeface="Canva Sans"/>
              <a:cs typeface="Canva Sans"/>
              <a:sym typeface="Canva Sans"/>
            </a:endParaRPr>
          </a:p>
        </p:txBody>
      </p:sp>
      <p:sp>
        <p:nvSpPr>
          <p:cNvPr id="10" name="TextBox 10"/>
          <p:cNvSpPr txBox="1"/>
          <p:nvPr/>
        </p:nvSpPr>
        <p:spPr>
          <a:xfrm>
            <a:off x="745135" y="9085204"/>
            <a:ext cx="17162200" cy="804848"/>
          </a:xfrm>
          <a:prstGeom prst="rect">
            <a:avLst/>
          </a:prstGeom>
        </p:spPr>
        <p:txBody>
          <a:bodyPr lIns="0" tIns="0" rIns="0" bIns="0" rtlCol="0" anchor="t">
            <a:spAutoFit/>
          </a:bodyPr>
          <a:lstStyle/>
          <a:p>
            <a:pPr algn="just">
              <a:lnSpc>
                <a:spcPts val="3284"/>
              </a:lnSpc>
            </a:pPr>
            <a:r>
              <a:rPr lang="en-US" sz="2346">
                <a:solidFill>
                  <a:srgbClr val="FDFBFB"/>
                </a:solidFill>
                <a:latin typeface="Canva Sans"/>
                <a:ea typeface="Canva Sans"/>
                <a:cs typeface="Canva Sans"/>
                <a:sym typeface="Canva Sans"/>
              </a:rPr>
              <a:t> Overall the evaluation metrics of the fusion model are higher than those of the Swin Trans?former model and the 1DCNN model, and the metrics are in close agreement, which indicates that the fusion model has good robustness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068175" y="7733548"/>
            <a:ext cx="0" cy="467846"/>
          </a:xfrm>
          <a:prstGeom prst="line">
            <a:avLst/>
          </a:prstGeom>
          <a:ln w="38100" cap="rnd">
            <a:solidFill>
              <a:srgbClr val="106861"/>
            </a:solidFill>
            <a:prstDash val="sysDot"/>
            <a:headEnd type="none" w="sm" len="sm"/>
            <a:tailEnd type="oval" w="lg" len="lg"/>
          </a:ln>
        </p:spPr>
      </p:sp>
      <p:sp>
        <p:nvSpPr>
          <p:cNvPr id="4" name="AutoShape 4"/>
          <p:cNvSpPr/>
          <p:nvPr/>
        </p:nvSpPr>
        <p:spPr>
          <a:xfrm>
            <a:off x="11188515" y="7733548"/>
            <a:ext cx="0" cy="467846"/>
          </a:xfrm>
          <a:prstGeom prst="line">
            <a:avLst/>
          </a:prstGeom>
          <a:ln w="38100" cap="rnd">
            <a:solidFill>
              <a:srgbClr val="106861"/>
            </a:solidFill>
            <a:prstDash val="sysDot"/>
            <a:headEnd type="none" w="sm" len="sm"/>
            <a:tailEnd type="oval" w="lg" len="lg"/>
          </a:ln>
        </p:spPr>
      </p:sp>
      <p:sp>
        <p:nvSpPr>
          <p:cNvPr id="5" name="Freeform 5"/>
          <p:cNvSpPr/>
          <p:nvPr/>
        </p:nvSpPr>
        <p:spPr>
          <a:xfrm>
            <a:off x="5561277" y="2320138"/>
            <a:ext cx="6939867" cy="7200900"/>
          </a:xfrm>
          <a:custGeom>
            <a:avLst/>
            <a:gdLst/>
            <a:ahLst/>
            <a:cxnLst/>
            <a:rect l="l" t="t" r="r" b="b"/>
            <a:pathLst>
              <a:path w="6939867" h="7200900">
                <a:moveTo>
                  <a:pt x="0" y="0"/>
                </a:moveTo>
                <a:lnTo>
                  <a:pt x="6939867" y="0"/>
                </a:lnTo>
                <a:lnTo>
                  <a:pt x="6939867" y="7200900"/>
                </a:lnTo>
                <a:lnTo>
                  <a:pt x="0" y="7200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84534" y="431286"/>
            <a:ext cx="17718932" cy="1888853"/>
          </a:xfrm>
          <a:prstGeom prst="rect">
            <a:avLst/>
          </a:prstGeom>
        </p:spPr>
        <p:txBody>
          <a:bodyPr lIns="0" tIns="0" rIns="0" bIns="0" rtlCol="0" anchor="t">
            <a:spAutoFit/>
          </a:bodyPr>
          <a:lstStyle/>
          <a:p>
            <a:pPr algn="ctr">
              <a:lnSpc>
                <a:spcPts val="5090"/>
              </a:lnSpc>
            </a:pPr>
            <a:r>
              <a:rPr lang="en-US" sz="3635" b="1">
                <a:solidFill>
                  <a:srgbClr val="FFFFFF"/>
                </a:solidFill>
                <a:latin typeface="Canva Sans Bold"/>
                <a:ea typeface="Canva Sans Bold"/>
                <a:cs typeface="Canva Sans Bold"/>
                <a:sym typeface="Canva Sans Bold"/>
              </a:rPr>
              <a:t>The fusion model successfully classified various surface defects in the printed parts into six types based on printing quality. </a:t>
            </a:r>
          </a:p>
          <a:p>
            <a:pPr algn="ctr">
              <a:lnSpc>
                <a:spcPts val="5090"/>
              </a:lnSpc>
            </a:pPr>
            <a:endParaRPr lang="en-US" sz="3635" b="1">
              <a:solidFill>
                <a:srgbClr val="FFFFFF"/>
              </a:solidFill>
              <a:latin typeface="Canva Sans Bold"/>
              <a:ea typeface="Canva Sans Bold"/>
              <a:cs typeface="Canva Sans Bold"/>
              <a:sym typeface="Canva Sans Bold"/>
            </a:endParaRPr>
          </a:p>
        </p:txBody>
      </p:sp>
      <p:sp>
        <p:nvSpPr>
          <p:cNvPr id="7" name="TextBox 7"/>
          <p:cNvSpPr txBox="1"/>
          <p:nvPr/>
        </p:nvSpPr>
        <p:spPr>
          <a:xfrm>
            <a:off x="7534000" y="8446770"/>
            <a:ext cx="2994422" cy="811530"/>
          </a:xfrm>
          <a:prstGeom prst="rect">
            <a:avLst/>
          </a:prstGeom>
        </p:spPr>
        <p:txBody>
          <a:bodyPr lIns="0" tIns="0" rIns="0" bIns="0" rtlCol="0" anchor="t">
            <a:spAutoFit/>
          </a:bodyPr>
          <a:lstStyle/>
          <a:p>
            <a:pPr algn="ctr">
              <a:lnSpc>
                <a:spcPts val="6719"/>
              </a:lnSpc>
            </a:pPr>
            <a:r>
              <a:rPr lang="en-US" sz="4799" b="1">
                <a:solidFill>
                  <a:srgbClr val="FFFFFF"/>
                </a:solidFill>
                <a:latin typeface="Canva Sans Bold"/>
                <a:ea typeface="Canva Sans Bold"/>
                <a:cs typeface="Canva Sans Bold"/>
                <a:sym typeface="Canva Sans Bold"/>
              </a:rPr>
              <a:t>Under-Fill</a:t>
            </a:r>
          </a:p>
        </p:txBody>
      </p:sp>
      <p:sp>
        <p:nvSpPr>
          <p:cNvPr id="8" name="TextBox 8"/>
          <p:cNvSpPr txBox="1"/>
          <p:nvPr/>
        </p:nvSpPr>
        <p:spPr>
          <a:xfrm>
            <a:off x="7534000" y="6978098"/>
            <a:ext cx="2582201" cy="811530"/>
          </a:xfrm>
          <a:prstGeom prst="rect">
            <a:avLst/>
          </a:prstGeom>
        </p:spPr>
        <p:txBody>
          <a:bodyPr lIns="0" tIns="0" rIns="0" bIns="0" rtlCol="0" anchor="t">
            <a:spAutoFit/>
          </a:bodyPr>
          <a:lstStyle/>
          <a:p>
            <a:pPr algn="ctr">
              <a:lnSpc>
                <a:spcPts val="6719"/>
              </a:lnSpc>
            </a:pPr>
            <a:r>
              <a:rPr lang="en-US" sz="4799" b="1">
                <a:solidFill>
                  <a:srgbClr val="FFFFFF"/>
                </a:solidFill>
                <a:latin typeface="Canva Sans Bold"/>
                <a:ea typeface="Canva Sans Bold"/>
                <a:cs typeface="Canva Sans Bold"/>
                <a:sym typeface="Canva Sans Bold"/>
              </a:rPr>
              <a:t>Over-Fill</a:t>
            </a:r>
          </a:p>
        </p:txBody>
      </p:sp>
      <p:sp>
        <p:nvSpPr>
          <p:cNvPr id="9" name="TextBox 9"/>
          <p:cNvSpPr txBox="1"/>
          <p:nvPr/>
        </p:nvSpPr>
        <p:spPr>
          <a:xfrm>
            <a:off x="7026892" y="5471961"/>
            <a:ext cx="5587041" cy="811530"/>
          </a:xfrm>
          <a:prstGeom prst="rect">
            <a:avLst/>
          </a:prstGeom>
        </p:spPr>
        <p:txBody>
          <a:bodyPr lIns="0" tIns="0" rIns="0" bIns="0" rtlCol="0" anchor="t">
            <a:spAutoFit/>
          </a:bodyPr>
          <a:lstStyle/>
          <a:p>
            <a:pPr algn="ctr">
              <a:lnSpc>
                <a:spcPts val="6719"/>
              </a:lnSpc>
            </a:pPr>
            <a:r>
              <a:rPr lang="en-US" sz="4800" b="1">
                <a:solidFill>
                  <a:srgbClr val="FFFFFF"/>
                </a:solidFill>
                <a:latin typeface="Canva Sans Bold"/>
                <a:ea typeface="Canva Sans Bold"/>
                <a:cs typeface="Canva Sans Bold"/>
                <a:sym typeface="Canva Sans Bold"/>
              </a:rPr>
              <a:t>Regular Pattern</a:t>
            </a:r>
          </a:p>
        </p:txBody>
      </p:sp>
      <p:sp>
        <p:nvSpPr>
          <p:cNvPr id="10" name="TextBox 10"/>
          <p:cNvSpPr txBox="1"/>
          <p:nvPr/>
        </p:nvSpPr>
        <p:spPr>
          <a:xfrm>
            <a:off x="7534000" y="3862518"/>
            <a:ext cx="2469356" cy="811530"/>
          </a:xfrm>
          <a:prstGeom prst="rect">
            <a:avLst/>
          </a:prstGeom>
        </p:spPr>
        <p:txBody>
          <a:bodyPr lIns="0" tIns="0" rIns="0" bIns="0" rtlCol="0" anchor="t">
            <a:spAutoFit/>
          </a:bodyPr>
          <a:lstStyle/>
          <a:p>
            <a:pPr algn="ctr">
              <a:lnSpc>
                <a:spcPts val="6719"/>
              </a:lnSpc>
            </a:pPr>
            <a:r>
              <a:rPr lang="en-US" sz="4800" b="1">
                <a:solidFill>
                  <a:srgbClr val="FFFFFF"/>
                </a:solidFill>
                <a:latin typeface="Canva Sans Bold"/>
                <a:ea typeface="Canva Sans Bold"/>
                <a:cs typeface="Canva Sans Bold"/>
                <a:sym typeface="Canva Sans Bold"/>
              </a:rPr>
              <a:t>Warping</a:t>
            </a:r>
          </a:p>
        </p:txBody>
      </p:sp>
      <p:sp>
        <p:nvSpPr>
          <p:cNvPr id="11" name="TextBox 11"/>
          <p:cNvSpPr txBox="1"/>
          <p:nvPr/>
        </p:nvSpPr>
        <p:spPr>
          <a:xfrm>
            <a:off x="7534000" y="2234413"/>
            <a:ext cx="1894284" cy="811530"/>
          </a:xfrm>
          <a:prstGeom prst="rect">
            <a:avLst/>
          </a:prstGeom>
        </p:spPr>
        <p:txBody>
          <a:bodyPr lIns="0" tIns="0" rIns="0" bIns="0" rtlCol="0" anchor="t">
            <a:spAutoFit/>
          </a:bodyPr>
          <a:lstStyle/>
          <a:p>
            <a:pPr algn="ctr">
              <a:lnSpc>
                <a:spcPts val="6719"/>
              </a:lnSpc>
            </a:pPr>
            <a:r>
              <a:rPr lang="en-US" sz="4800" b="1">
                <a:solidFill>
                  <a:srgbClr val="FFFFFF"/>
                </a:solidFill>
                <a:latin typeface="Canva Sans Bold"/>
                <a:ea typeface="Canva Sans Bold"/>
                <a:cs typeface="Canva Sans Bold"/>
                <a:sym typeface="Canva Sans Bold"/>
              </a:rPr>
              <a:t>Rough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7068175" y="7733548"/>
            <a:ext cx="0" cy="467846"/>
          </a:xfrm>
          <a:prstGeom prst="line">
            <a:avLst/>
          </a:prstGeom>
          <a:ln w="38100" cap="rnd">
            <a:solidFill>
              <a:srgbClr val="106861"/>
            </a:solidFill>
            <a:prstDash val="sysDot"/>
            <a:headEnd type="none" w="sm" len="sm"/>
            <a:tailEnd type="oval" w="lg" len="lg"/>
          </a:ln>
        </p:spPr>
      </p:sp>
      <p:sp>
        <p:nvSpPr>
          <p:cNvPr id="4" name="AutoShape 4"/>
          <p:cNvSpPr/>
          <p:nvPr/>
        </p:nvSpPr>
        <p:spPr>
          <a:xfrm>
            <a:off x="11188515" y="7733548"/>
            <a:ext cx="0" cy="467846"/>
          </a:xfrm>
          <a:prstGeom prst="line">
            <a:avLst/>
          </a:prstGeom>
          <a:ln w="38100" cap="rnd">
            <a:solidFill>
              <a:srgbClr val="106861"/>
            </a:solidFill>
            <a:prstDash val="sysDot"/>
            <a:headEnd type="none" w="sm" len="sm"/>
            <a:tailEnd type="oval" w="lg" len="lg"/>
          </a:ln>
        </p:spPr>
      </p:sp>
      <p:sp>
        <p:nvSpPr>
          <p:cNvPr id="5" name="Freeform 5"/>
          <p:cNvSpPr/>
          <p:nvPr/>
        </p:nvSpPr>
        <p:spPr>
          <a:xfrm>
            <a:off x="302762" y="3207534"/>
            <a:ext cx="17637096" cy="6402354"/>
          </a:xfrm>
          <a:custGeom>
            <a:avLst/>
            <a:gdLst/>
            <a:ahLst/>
            <a:cxnLst/>
            <a:rect l="l" t="t" r="r" b="b"/>
            <a:pathLst>
              <a:path w="17637096" h="6402354">
                <a:moveTo>
                  <a:pt x="0" y="0"/>
                </a:moveTo>
                <a:lnTo>
                  <a:pt x="17637096" y="0"/>
                </a:lnTo>
                <a:lnTo>
                  <a:pt x="17637096" y="6402354"/>
                </a:lnTo>
                <a:lnTo>
                  <a:pt x="0" y="6402354"/>
                </a:lnTo>
                <a:lnTo>
                  <a:pt x="0" y="0"/>
                </a:lnTo>
                <a:close/>
              </a:path>
            </a:pathLst>
          </a:custGeom>
          <a:blipFill>
            <a:blip r:embed="rId3"/>
            <a:stretch>
              <a:fillRect l="-47178" t="-144317" r="-56777" b="-71726"/>
            </a:stretch>
          </a:blipFill>
        </p:spPr>
      </p:sp>
      <p:sp>
        <p:nvSpPr>
          <p:cNvPr id="6" name="TextBox 6"/>
          <p:cNvSpPr txBox="1"/>
          <p:nvPr/>
        </p:nvSpPr>
        <p:spPr>
          <a:xfrm>
            <a:off x="559547" y="552923"/>
            <a:ext cx="17089783" cy="1980043"/>
          </a:xfrm>
          <a:prstGeom prst="rect">
            <a:avLst/>
          </a:prstGeom>
        </p:spPr>
        <p:txBody>
          <a:bodyPr lIns="0" tIns="0" rIns="0" bIns="0" rtlCol="0" anchor="t">
            <a:spAutoFit/>
          </a:bodyPr>
          <a:lstStyle/>
          <a:p>
            <a:pPr algn="just">
              <a:lnSpc>
                <a:spcPts val="5313"/>
              </a:lnSpc>
            </a:pPr>
            <a:r>
              <a:rPr lang="en-US" sz="3795" b="1">
                <a:solidFill>
                  <a:srgbClr val="F8F8F8"/>
                </a:solidFill>
                <a:latin typeface="Canva Sans Bold"/>
                <a:ea typeface="Canva Sans Bold"/>
                <a:cs typeface="Canva Sans Bold"/>
                <a:sym typeface="Canva Sans Bold"/>
              </a:rPr>
              <a:t>According to the classification results of the fusion model, the defect types can be correlated with the root cause to find the process parameters corresponding to them.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00723" y="0"/>
            <a:ext cx="9748847" cy="10671568"/>
          </a:xfrm>
          <a:custGeom>
            <a:avLst/>
            <a:gdLst/>
            <a:ahLst/>
            <a:cxnLst/>
            <a:rect l="l" t="t" r="r" b="b"/>
            <a:pathLst>
              <a:path w="9748847" h="10671568">
                <a:moveTo>
                  <a:pt x="0" y="0"/>
                </a:moveTo>
                <a:lnTo>
                  <a:pt x="9748847" y="0"/>
                </a:lnTo>
                <a:lnTo>
                  <a:pt x="9748847" y="10671568"/>
                </a:lnTo>
                <a:lnTo>
                  <a:pt x="0" y="10671568"/>
                </a:lnTo>
                <a:lnTo>
                  <a:pt x="0" y="0"/>
                </a:lnTo>
                <a:close/>
              </a:path>
            </a:pathLst>
          </a:custGeom>
          <a:blipFill>
            <a:blip r:embed="rId2"/>
            <a:stretch>
              <a:fillRect l="-7595" r="-1869"/>
            </a:stretch>
          </a:blipFill>
        </p:spPr>
      </p:sp>
      <p:sp>
        <p:nvSpPr>
          <p:cNvPr id="3" name="Freeform 3"/>
          <p:cNvSpPr/>
          <p:nvPr/>
        </p:nvSpPr>
        <p:spPr>
          <a:xfrm rot="-5400000">
            <a:off x="-12732817" y="-8136461"/>
            <a:ext cx="14453859" cy="29013220"/>
          </a:xfrm>
          <a:custGeom>
            <a:avLst/>
            <a:gdLst/>
            <a:ahLst/>
            <a:cxnLst/>
            <a:rect l="l" t="t" r="r" b="b"/>
            <a:pathLst>
              <a:path w="14453859" h="29013220">
                <a:moveTo>
                  <a:pt x="0" y="0"/>
                </a:moveTo>
                <a:lnTo>
                  <a:pt x="14453859" y="0"/>
                </a:lnTo>
                <a:lnTo>
                  <a:pt x="14453859" y="29013220"/>
                </a:lnTo>
                <a:lnTo>
                  <a:pt x="0" y="2901322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865959" y="405309"/>
            <a:ext cx="4592528" cy="1122957"/>
          </a:xfrm>
          <a:prstGeom prst="rect">
            <a:avLst/>
          </a:prstGeom>
        </p:spPr>
        <p:txBody>
          <a:bodyPr lIns="0" tIns="0" rIns="0" bIns="0" rtlCol="0" anchor="t">
            <a:spAutoFit/>
          </a:bodyPr>
          <a:lstStyle/>
          <a:p>
            <a:pPr algn="ctr">
              <a:lnSpc>
                <a:spcPts val="9224"/>
              </a:lnSpc>
            </a:pPr>
            <a:r>
              <a:rPr lang="en-US" sz="6588" b="1">
                <a:solidFill>
                  <a:srgbClr val="191919"/>
                </a:solidFill>
                <a:latin typeface="Canva Sans Bold"/>
                <a:ea typeface="Canva Sans Bold"/>
                <a:cs typeface="Canva Sans Bold"/>
                <a:sym typeface="Canva Sans Bold"/>
              </a:rPr>
              <a:t>Conclusion</a:t>
            </a:r>
          </a:p>
        </p:txBody>
      </p:sp>
      <p:sp>
        <p:nvSpPr>
          <p:cNvPr id="5" name="TextBox 5"/>
          <p:cNvSpPr txBox="1"/>
          <p:nvPr/>
        </p:nvSpPr>
        <p:spPr>
          <a:xfrm>
            <a:off x="480773" y="2153119"/>
            <a:ext cx="7640516" cy="7171095"/>
          </a:xfrm>
          <a:prstGeom prst="rect">
            <a:avLst/>
          </a:prstGeom>
        </p:spPr>
        <p:txBody>
          <a:bodyPr lIns="0" tIns="0" rIns="0" bIns="0" rtlCol="0" anchor="t">
            <a:spAutoFit/>
          </a:bodyPr>
          <a:lstStyle/>
          <a:p>
            <a:pPr algn="just">
              <a:lnSpc>
                <a:spcPts val="4792"/>
              </a:lnSpc>
            </a:pPr>
            <a:r>
              <a:rPr lang="en-US" sz="3423" spc="-205">
                <a:solidFill>
                  <a:srgbClr val="000000"/>
                </a:solidFill>
                <a:latin typeface="Canva Sans"/>
                <a:ea typeface="Canva Sans"/>
                <a:cs typeface="Canva Sans"/>
                <a:sym typeface="Canva Sans"/>
              </a:rPr>
              <a:t>In this study, we proposed a method to improve defect detection in 3D printing. We combined vision-based and sensor-based techniques to diagnose printing issues.The fused model performed better, with over 8.9% and 9.8% higher accuracy compared to individual models.  Overall, the experiments demonstrated that machine learning is a promising solution for detecting surface defects in 3D printing and adjusting printer settings accordingly.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679015" y="4189730"/>
            <a:ext cx="3695540" cy="7418054"/>
          </a:xfrm>
          <a:custGeom>
            <a:avLst/>
            <a:gdLst/>
            <a:ahLst/>
            <a:cxnLst/>
            <a:rect l="l" t="t" r="r" b="b"/>
            <a:pathLst>
              <a:path w="3695540" h="7418054">
                <a:moveTo>
                  <a:pt x="0" y="0"/>
                </a:moveTo>
                <a:lnTo>
                  <a:pt x="3695539" y="0"/>
                </a:lnTo>
                <a:lnTo>
                  <a:pt x="3695539"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1885579" y="845512"/>
            <a:ext cx="14404437"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References</a:t>
            </a:r>
          </a:p>
        </p:txBody>
      </p:sp>
      <p:sp>
        <p:nvSpPr>
          <p:cNvPr id="5" name="TextBox 5"/>
          <p:cNvSpPr txBox="1"/>
          <p:nvPr/>
        </p:nvSpPr>
        <p:spPr>
          <a:xfrm>
            <a:off x="986388" y="1902408"/>
            <a:ext cx="16202819" cy="3937620"/>
          </a:xfrm>
          <a:prstGeom prst="rect">
            <a:avLst/>
          </a:prstGeom>
        </p:spPr>
        <p:txBody>
          <a:bodyPr lIns="0" tIns="0" rIns="0" bIns="0" rtlCol="0" anchor="t">
            <a:spAutoFit/>
          </a:bodyPr>
          <a:lstStyle/>
          <a:p>
            <a:pPr marL="583184" lvl="1" indent="-291592" algn="l">
              <a:lnSpc>
                <a:spcPts val="3511"/>
              </a:lnSpc>
              <a:buAutoNum type="arabicPeriod"/>
            </a:pPr>
            <a:r>
              <a:rPr lang="en-US" sz="2701">
                <a:solidFill>
                  <a:srgbClr val="191919"/>
                </a:solidFill>
                <a:latin typeface="Open Sauce"/>
                <a:ea typeface="Open Sauce"/>
                <a:cs typeface="Open Sauce"/>
                <a:sym typeface="Open Sauce"/>
              </a:rPr>
              <a:t>Machine Vision-Based Scanning Strategy for Defect Detection in Post-Additive Manufacturing S. Zhang, Z. Chen, K. Granland, Y. Tang, and C. Chen</a:t>
            </a:r>
          </a:p>
          <a:p>
            <a:pPr marL="583184" lvl="1" indent="-291592" algn="l">
              <a:lnSpc>
                <a:spcPts val="3511"/>
              </a:lnSpc>
              <a:buAutoNum type="arabicPeriod"/>
            </a:pPr>
            <a:r>
              <a:rPr lang="en-US" sz="2701">
                <a:solidFill>
                  <a:srgbClr val="191919"/>
                </a:solidFill>
                <a:latin typeface="Open Sauce"/>
                <a:ea typeface="Open Sauce"/>
                <a:cs typeface="Open Sauce"/>
                <a:sym typeface="Open Sauce"/>
              </a:rPr>
              <a:t> Detecting Malicious Defects in 3D Printing Process Using Machine Learning and Image Classification </a:t>
            </a:r>
          </a:p>
          <a:p>
            <a:pPr marL="583184" lvl="1" indent="-291592" algn="l">
              <a:lnSpc>
                <a:spcPts val="3511"/>
              </a:lnSpc>
              <a:buAutoNum type="arabicPeriod"/>
            </a:pPr>
            <a:r>
              <a:rPr lang="en-US" sz="2701">
                <a:solidFill>
                  <a:srgbClr val="191919"/>
                </a:solidFill>
                <a:latin typeface="Open Sauce"/>
                <a:ea typeface="Open Sauce"/>
                <a:cs typeface="Open Sauce"/>
                <a:sym typeface="Open Sauce"/>
              </a:rPr>
              <a:t>A Combination of Vision- and Sensor-Based Defect Classifications in Extrusion-Based Additive Manufacturing Xiao-Yu Li , Fu-Long Liu, Meng-Na Zhang, Ming-Xia Zhou, Chuan Wu, and Xiao Zhang</a:t>
            </a:r>
          </a:p>
          <a:p>
            <a:pPr algn="l">
              <a:lnSpc>
                <a:spcPts val="3511"/>
              </a:lnSpc>
            </a:pPr>
            <a:endParaRPr lang="en-US" sz="2701">
              <a:solidFill>
                <a:srgbClr val="191919"/>
              </a:solidFill>
              <a:latin typeface="Open Sauce"/>
              <a:ea typeface="Open Sauce"/>
              <a:cs typeface="Open Sauce"/>
              <a:sym typeface="Open Sauce"/>
            </a:endParaRPr>
          </a:p>
          <a:p>
            <a:pPr algn="l">
              <a:lnSpc>
                <a:spcPts val="3511"/>
              </a:lnSpc>
              <a:spcBef>
                <a:spcPct val="0"/>
              </a:spcBef>
            </a:pPr>
            <a:endParaRPr lang="en-US" sz="2701">
              <a:solidFill>
                <a:srgbClr val="191919"/>
              </a:solidFill>
              <a:latin typeface="Open Sauce"/>
              <a:ea typeface="Open Sauce"/>
              <a:cs typeface="Open Sauce"/>
              <a:sym typeface="Open Sau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16242" y="-339559"/>
            <a:ext cx="5873011" cy="11772679"/>
            <a:chOff x="0" y="0"/>
            <a:chExt cx="1423793" cy="2854048"/>
          </a:xfrm>
        </p:grpSpPr>
        <p:sp>
          <p:nvSpPr>
            <p:cNvPr id="3" name="Freeform 3"/>
            <p:cNvSpPr/>
            <p:nvPr/>
          </p:nvSpPr>
          <p:spPr>
            <a:xfrm>
              <a:off x="0" y="0"/>
              <a:ext cx="1423793" cy="2854048"/>
            </a:xfrm>
            <a:custGeom>
              <a:avLst/>
              <a:gdLst/>
              <a:ahLst/>
              <a:cxnLst/>
              <a:rect l="l" t="t" r="r" b="b"/>
              <a:pathLst>
                <a:path w="1423793" h="2854048">
                  <a:moveTo>
                    <a:pt x="56683" y="0"/>
                  </a:moveTo>
                  <a:lnTo>
                    <a:pt x="1367109" y="0"/>
                  </a:lnTo>
                  <a:cubicBezTo>
                    <a:pt x="1382143" y="0"/>
                    <a:pt x="1396560" y="5972"/>
                    <a:pt x="1407191" y="16602"/>
                  </a:cubicBezTo>
                  <a:cubicBezTo>
                    <a:pt x="1417821" y="27232"/>
                    <a:pt x="1423793" y="41650"/>
                    <a:pt x="1423793" y="56683"/>
                  </a:cubicBezTo>
                  <a:lnTo>
                    <a:pt x="1423793" y="2797365"/>
                  </a:lnTo>
                  <a:cubicBezTo>
                    <a:pt x="1423793" y="2812398"/>
                    <a:pt x="1417821" y="2826815"/>
                    <a:pt x="1407191" y="2837446"/>
                  </a:cubicBezTo>
                  <a:cubicBezTo>
                    <a:pt x="1396560" y="2848076"/>
                    <a:pt x="1382143" y="2854048"/>
                    <a:pt x="1367109" y="2854048"/>
                  </a:cubicBezTo>
                  <a:lnTo>
                    <a:pt x="56683" y="2854048"/>
                  </a:lnTo>
                  <a:cubicBezTo>
                    <a:pt x="41650" y="2854048"/>
                    <a:pt x="27232" y="2848076"/>
                    <a:pt x="16602" y="2837446"/>
                  </a:cubicBezTo>
                  <a:cubicBezTo>
                    <a:pt x="5972" y="2826815"/>
                    <a:pt x="0" y="2812398"/>
                    <a:pt x="0" y="2797365"/>
                  </a:cubicBezTo>
                  <a:lnTo>
                    <a:pt x="0" y="56683"/>
                  </a:lnTo>
                  <a:cubicBezTo>
                    <a:pt x="0" y="41650"/>
                    <a:pt x="5972" y="27232"/>
                    <a:pt x="16602" y="16602"/>
                  </a:cubicBezTo>
                  <a:cubicBezTo>
                    <a:pt x="27232" y="5972"/>
                    <a:pt x="41650" y="0"/>
                    <a:pt x="56683" y="0"/>
                  </a:cubicBezTo>
                  <a:close/>
                </a:path>
              </a:pathLst>
            </a:custGeom>
            <a:solidFill>
              <a:srgbClr val="106861"/>
            </a:solidFill>
            <a:ln cap="rnd">
              <a:noFill/>
              <a:prstDash val="solid"/>
              <a:round/>
            </a:ln>
          </p:spPr>
        </p:sp>
        <p:sp>
          <p:nvSpPr>
            <p:cNvPr id="4" name="TextBox 4"/>
            <p:cNvSpPr txBox="1"/>
            <p:nvPr/>
          </p:nvSpPr>
          <p:spPr>
            <a:xfrm>
              <a:off x="0" y="-19050"/>
              <a:ext cx="1423793"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867961" y="2090432"/>
            <a:ext cx="11000978" cy="4381486"/>
          </a:xfrm>
          <a:prstGeom prst="rect">
            <a:avLst/>
          </a:prstGeom>
        </p:spPr>
        <p:txBody>
          <a:bodyPr lIns="0" tIns="0" rIns="0" bIns="0" rtlCol="0" anchor="t">
            <a:spAutoFit/>
          </a:bodyPr>
          <a:lstStyle/>
          <a:p>
            <a:pPr algn="l">
              <a:lnSpc>
                <a:spcPts val="5146"/>
              </a:lnSpc>
            </a:pPr>
            <a:r>
              <a:rPr lang="en-US" sz="3453" b="1" u="sng" spc="55">
                <a:solidFill>
                  <a:srgbClr val="035D61"/>
                </a:solidFill>
                <a:latin typeface="Open Sauce Bold"/>
                <a:ea typeface="Open Sauce Bold"/>
                <a:cs typeface="Open Sauce Bold"/>
                <a:sym typeface="Open Sauce Bold"/>
              </a:rPr>
              <a:t>3D PRINTING</a:t>
            </a:r>
          </a:p>
          <a:p>
            <a:pPr algn="l">
              <a:lnSpc>
                <a:spcPts val="4103"/>
              </a:lnSpc>
            </a:pPr>
            <a:r>
              <a:rPr lang="en-US" sz="2753" spc="44">
                <a:solidFill>
                  <a:srgbClr val="191919"/>
                </a:solidFill>
                <a:latin typeface="Open Sauce"/>
                <a:ea typeface="Open Sauce"/>
                <a:cs typeface="Open Sauce"/>
                <a:sym typeface="Open Sauce"/>
              </a:rPr>
              <a:t>Additive manufacturing is a process of joining materials to 3D model data to make objects, which usually proceeds layer by layer</a:t>
            </a:r>
          </a:p>
          <a:p>
            <a:pPr algn="l">
              <a:lnSpc>
                <a:spcPts val="4103"/>
              </a:lnSpc>
            </a:pPr>
            <a:endParaRPr lang="en-US" sz="2753" spc="44">
              <a:solidFill>
                <a:srgbClr val="191919"/>
              </a:solidFill>
              <a:latin typeface="Open Sauce"/>
              <a:ea typeface="Open Sauce"/>
              <a:cs typeface="Open Sauce"/>
              <a:sym typeface="Open Sauce"/>
            </a:endParaRPr>
          </a:p>
          <a:p>
            <a:pPr algn="l">
              <a:lnSpc>
                <a:spcPts val="5295"/>
              </a:lnSpc>
            </a:pPr>
            <a:r>
              <a:rPr lang="en-US" sz="3553" b="1" spc="56">
                <a:solidFill>
                  <a:srgbClr val="035D61"/>
                </a:solidFill>
                <a:latin typeface="Open Sauce Bold"/>
                <a:ea typeface="Open Sauce Bold"/>
                <a:cs typeface="Open Sauce Bold"/>
                <a:sym typeface="Open Sauce Bold"/>
              </a:rPr>
              <a:t> </a:t>
            </a:r>
            <a:r>
              <a:rPr lang="en-US" sz="3553" b="1" u="sng" spc="56">
                <a:solidFill>
                  <a:srgbClr val="035D61"/>
                </a:solidFill>
                <a:latin typeface="Open Sauce Bold"/>
                <a:ea typeface="Open Sauce Bold"/>
                <a:cs typeface="Open Sauce Bold"/>
                <a:sym typeface="Open Sauce Bold"/>
              </a:rPr>
              <a:t>Printing defects</a:t>
            </a:r>
            <a:r>
              <a:rPr lang="en-US" sz="3553" spc="56">
                <a:solidFill>
                  <a:srgbClr val="191919"/>
                </a:solidFill>
                <a:latin typeface="Open Sauce"/>
                <a:ea typeface="Open Sauce"/>
                <a:cs typeface="Open Sauce"/>
                <a:sym typeface="Open Sauce"/>
              </a:rPr>
              <a:t> </a:t>
            </a:r>
          </a:p>
          <a:p>
            <a:pPr algn="l">
              <a:lnSpc>
                <a:spcPts val="4103"/>
              </a:lnSpc>
            </a:pPr>
            <a:r>
              <a:rPr lang="en-US" sz="2753" spc="44">
                <a:solidFill>
                  <a:srgbClr val="191919"/>
                </a:solidFill>
                <a:latin typeface="Open Sauce"/>
                <a:ea typeface="Open Sauce"/>
                <a:cs typeface="Open Sauce"/>
                <a:sym typeface="Open Sauce"/>
              </a:rPr>
              <a:t> Overfill, underfill, surface roughness, and warping </a:t>
            </a:r>
          </a:p>
          <a:p>
            <a:pPr marL="0" lvl="0" indent="0" algn="l">
              <a:lnSpc>
                <a:spcPts val="4103"/>
              </a:lnSpc>
            </a:pPr>
            <a:endParaRPr lang="en-US" sz="2753" spc="44">
              <a:solidFill>
                <a:srgbClr val="191919"/>
              </a:solidFill>
              <a:latin typeface="Open Sauce"/>
              <a:ea typeface="Open Sauce"/>
              <a:cs typeface="Open Sauce"/>
              <a:sym typeface="Open Sauce"/>
            </a:endParaRPr>
          </a:p>
        </p:txBody>
      </p:sp>
      <p:sp>
        <p:nvSpPr>
          <p:cNvPr id="7" name="TextBox 7"/>
          <p:cNvSpPr txBox="1"/>
          <p:nvPr/>
        </p:nvSpPr>
        <p:spPr>
          <a:xfrm>
            <a:off x="867961" y="6762769"/>
            <a:ext cx="12048281" cy="1631950"/>
          </a:xfrm>
          <a:prstGeom prst="rect">
            <a:avLst/>
          </a:prstGeom>
        </p:spPr>
        <p:txBody>
          <a:bodyPr lIns="0" tIns="0" rIns="0" bIns="0" rtlCol="0" anchor="t">
            <a:spAutoFit/>
          </a:bodyPr>
          <a:lstStyle/>
          <a:p>
            <a:pPr algn="l">
              <a:lnSpc>
                <a:spcPts val="5179"/>
              </a:lnSpc>
            </a:pPr>
            <a:r>
              <a:rPr lang="en-US" sz="3699" b="1">
                <a:solidFill>
                  <a:srgbClr val="343432"/>
                </a:solidFill>
                <a:latin typeface="Canva Sans Bold"/>
                <a:ea typeface="Canva Sans Bold"/>
                <a:cs typeface="Canva Sans Bold"/>
                <a:sym typeface="Canva Sans Bold"/>
              </a:rPr>
              <a:t> </a:t>
            </a:r>
            <a:r>
              <a:rPr lang="en-US" sz="3699" b="1" u="sng">
                <a:solidFill>
                  <a:srgbClr val="035D61"/>
                </a:solidFill>
                <a:latin typeface="Canva Sans Bold"/>
                <a:ea typeface="Canva Sans Bold"/>
                <a:cs typeface="Canva Sans Bold"/>
                <a:sym typeface="Canva Sans Bold"/>
              </a:rPr>
              <a:t>Fused Deposition Modelling</a:t>
            </a:r>
          </a:p>
          <a:p>
            <a:pPr algn="l">
              <a:lnSpc>
                <a:spcPts val="3920"/>
              </a:lnSpc>
            </a:pPr>
            <a:r>
              <a:rPr lang="en-US" sz="2800" b="1">
                <a:solidFill>
                  <a:srgbClr val="343432"/>
                </a:solidFill>
                <a:latin typeface="Canva Sans Bold"/>
                <a:ea typeface="Canva Sans Bold"/>
                <a:cs typeface="Canva Sans Bold"/>
                <a:sym typeface="Canva Sans Bold"/>
              </a:rPr>
              <a:t> A material extrusion technique in which a thermoplastic material is melted and extruded through the hot end to create printed layers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0323" y="4015326"/>
            <a:ext cx="14547850" cy="3841455"/>
          </a:xfrm>
          <a:prstGeom prst="rect">
            <a:avLst/>
          </a:prstGeom>
        </p:spPr>
        <p:txBody>
          <a:bodyPr lIns="0" tIns="0" rIns="0" bIns="0" rtlCol="0" anchor="t">
            <a:spAutoFit/>
          </a:bodyPr>
          <a:lstStyle/>
          <a:p>
            <a:pPr algn="l">
              <a:lnSpc>
                <a:spcPts val="4403"/>
              </a:lnSpc>
            </a:pPr>
            <a:r>
              <a:rPr lang="en-US" sz="2935">
                <a:solidFill>
                  <a:srgbClr val="343432"/>
                </a:solidFill>
                <a:latin typeface="Open Sauce"/>
                <a:ea typeface="Open Sauce"/>
                <a:cs typeface="Open Sauce"/>
                <a:sym typeface="Open Sauce"/>
              </a:rPr>
              <a:t>Since traditional process optimization usually involves iterative experiments, the experimental process is both time-consuming and expensive An increasing number of research efforts are combining Machine learning with field monitoring. </a:t>
            </a:r>
          </a:p>
          <a:p>
            <a:pPr algn="l">
              <a:lnSpc>
                <a:spcPts val="4403"/>
              </a:lnSpc>
            </a:pPr>
            <a:endParaRPr lang="en-US" sz="2935">
              <a:solidFill>
                <a:srgbClr val="343432"/>
              </a:solidFill>
              <a:latin typeface="Open Sauce"/>
              <a:ea typeface="Open Sauce"/>
              <a:cs typeface="Open Sauce"/>
              <a:sym typeface="Open Sauce"/>
            </a:endParaRPr>
          </a:p>
          <a:p>
            <a:pPr marL="0" lvl="0" indent="0" algn="l">
              <a:lnSpc>
                <a:spcPts val="4403"/>
              </a:lnSpc>
            </a:pPr>
            <a:r>
              <a:rPr lang="en-US" sz="2935">
                <a:solidFill>
                  <a:srgbClr val="343432"/>
                </a:solidFill>
                <a:latin typeface="Open Sauce"/>
                <a:ea typeface="Open Sauce"/>
                <a:cs typeface="Open Sauce"/>
                <a:sym typeface="Open Sauce"/>
              </a:rPr>
              <a:t>Process data is monitored and recorded by placing sensors and cameras on the production site</a:t>
            </a:r>
          </a:p>
        </p:txBody>
      </p:sp>
      <p:grpSp>
        <p:nvGrpSpPr>
          <p:cNvPr id="3" name="Group 3"/>
          <p:cNvGrpSpPr/>
          <p:nvPr/>
        </p:nvGrpSpPr>
        <p:grpSpPr>
          <a:xfrm>
            <a:off x="-2390904" y="8133885"/>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2961262" y="8162517"/>
            <a:ext cx="452472" cy="4524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15017929" y="-2533783"/>
            <a:ext cx="5002094" cy="50020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2" name="Group 12"/>
          <p:cNvGrpSpPr/>
          <p:nvPr/>
        </p:nvGrpSpPr>
        <p:grpSpPr>
          <a:xfrm>
            <a:off x="3947970" y="8930182"/>
            <a:ext cx="1183417" cy="118341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5" name="TextBox 15"/>
          <p:cNvSpPr txBox="1"/>
          <p:nvPr/>
        </p:nvSpPr>
        <p:spPr>
          <a:xfrm>
            <a:off x="610323" y="398720"/>
            <a:ext cx="10438523" cy="3972542"/>
          </a:xfrm>
          <a:prstGeom prst="rect">
            <a:avLst/>
          </a:prstGeom>
        </p:spPr>
        <p:txBody>
          <a:bodyPr lIns="0" tIns="0" rIns="0" bIns="0" rtlCol="0" anchor="t">
            <a:spAutoFit/>
          </a:bodyPr>
          <a:lstStyle/>
          <a:p>
            <a:pPr algn="l">
              <a:lnSpc>
                <a:spcPts val="5181"/>
              </a:lnSpc>
            </a:pPr>
            <a:r>
              <a:rPr lang="en-US" sz="3700" b="1" u="sng">
                <a:solidFill>
                  <a:srgbClr val="035D61"/>
                </a:solidFill>
                <a:latin typeface="Open Sauce Bold"/>
                <a:ea typeface="Open Sauce Bold"/>
                <a:cs typeface="Open Sauce Bold"/>
                <a:sym typeface="Open Sauce Bold"/>
              </a:rPr>
              <a:t>Challenges in Traditional Defect Detection Method</a:t>
            </a:r>
            <a:r>
              <a:rPr lang="en-US" sz="3700">
                <a:solidFill>
                  <a:srgbClr val="035D61"/>
                </a:solidFill>
                <a:latin typeface="Open Sauce"/>
                <a:ea typeface="Open Sauce"/>
                <a:cs typeface="Open Sauce"/>
                <a:sym typeface="Open Sauce"/>
              </a:rPr>
              <a:t>s</a:t>
            </a:r>
          </a:p>
          <a:p>
            <a:pPr algn="l">
              <a:lnSpc>
                <a:spcPts val="4201"/>
              </a:lnSpc>
            </a:pPr>
            <a:r>
              <a:rPr lang="en-US" sz="3000">
                <a:solidFill>
                  <a:srgbClr val="191919"/>
                </a:solidFill>
                <a:latin typeface="Open Sauce"/>
                <a:ea typeface="Open Sauce"/>
                <a:cs typeface="Open Sauce"/>
                <a:sym typeface="Open Sauce"/>
              </a:rPr>
              <a:t>Human Error</a:t>
            </a:r>
          </a:p>
          <a:p>
            <a:pPr algn="l">
              <a:lnSpc>
                <a:spcPts val="4201"/>
              </a:lnSpc>
            </a:pPr>
            <a:r>
              <a:rPr lang="en-US" sz="3000">
                <a:solidFill>
                  <a:srgbClr val="191919"/>
                </a:solidFill>
                <a:latin typeface="Open Sauce"/>
                <a:ea typeface="Open Sauce"/>
                <a:cs typeface="Open Sauce"/>
                <a:sym typeface="Open Sauce"/>
              </a:rPr>
              <a:t>Slow Processes</a:t>
            </a:r>
          </a:p>
          <a:p>
            <a:pPr algn="l">
              <a:lnSpc>
                <a:spcPts val="4201"/>
              </a:lnSpc>
            </a:pPr>
            <a:r>
              <a:rPr lang="en-US" sz="3000">
                <a:solidFill>
                  <a:srgbClr val="191919"/>
                </a:solidFill>
                <a:latin typeface="Open Sauce"/>
                <a:ea typeface="Open Sauce"/>
                <a:cs typeface="Open Sauce"/>
                <a:sym typeface="Open Sauce"/>
              </a:rPr>
              <a:t>Subjective Evaluations</a:t>
            </a:r>
          </a:p>
          <a:p>
            <a:pPr algn="just">
              <a:lnSpc>
                <a:spcPts val="4201"/>
              </a:lnSpc>
            </a:pPr>
            <a:endParaRPr lang="en-US" sz="3000">
              <a:solidFill>
                <a:srgbClr val="191919"/>
              </a:solidFill>
              <a:latin typeface="Open Sauce"/>
              <a:ea typeface="Open Sauce"/>
              <a:cs typeface="Open Sauce"/>
              <a:sym typeface="Open Sauce"/>
            </a:endParaRPr>
          </a:p>
          <a:p>
            <a:pPr algn="ctr">
              <a:lnSpc>
                <a:spcPts val="4201"/>
              </a:lnSpc>
            </a:pPr>
            <a:endParaRPr lang="en-US" sz="3000">
              <a:solidFill>
                <a:srgbClr val="191919"/>
              </a:solidFill>
              <a:latin typeface="Open Sauce"/>
              <a:ea typeface="Open Sauce"/>
              <a:cs typeface="Open Sauce"/>
              <a:sym typeface="Open Sau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6480317" y="-339559"/>
            <a:ext cx="2308937" cy="11772679"/>
            <a:chOff x="0" y="0"/>
            <a:chExt cx="559755" cy="2854048"/>
          </a:xfrm>
        </p:grpSpPr>
        <p:sp>
          <p:nvSpPr>
            <p:cNvPr id="3" name="Freeform 3"/>
            <p:cNvSpPr/>
            <p:nvPr/>
          </p:nvSpPr>
          <p:spPr>
            <a:xfrm>
              <a:off x="0" y="0"/>
              <a:ext cx="559755" cy="2854048"/>
            </a:xfrm>
            <a:custGeom>
              <a:avLst/>
              <a:gdLst/>
              <a:ahLst/>
              <a:cxnLst/>
              <a:rect l="l" t="t" r="r" b="b"/>
              <a:pathLst>
                <a:path w="559755" h="2854048">
                  <a:moveTo>
                    <a:pt x="144180" y="0"/>
                  </a:moveTo>
                  <a:lnTo>
                    <a:pt x="415575" y="0"/>
                  </a:lnTo>
                  <a:cubicBezTo>
                    <a:pt x="495203" y="0"/>
                    <a:pt x="559755" y="64552"/>
                    <a:pt x="559755" y="144180"/>
                  </a:cubicBezTo>
                  <a:lnTo>
                    <a:pt x="559755" y="2709868"/>
                  </a:lnTo>
                  <a:cubicBezTo>
                    <a:pt x="559755" y="2748107"/>
                    <a:pt x="544565" y="2784779"/>
                    <a:pt x="517526" y="2811818"/>
                  </a:cubicBezTo>
                  <a:cubicBezTo>
                    <a:pt x="490487" y="2838858"/>
                    <a:pt x="453814" y="2854048"/>
                    <a:pt x="415575" y="2854048"/>
                  </a:cubicBezTo>
                  <a:lnTo>
                    <a:pt x="144180" y="2854048"/>
                  </a:lnTo>
                  <a:cubicBezTo>
                    <a:pt x="105941" y="2854048"/>
                    <a:pt x="69268" y="2838858"/>
                    <a:pt x="42229" y="2811818"/>
                  </a:cubicBezTo>
                  <a:cubicBezTo>
                    <a:pt x="15190" y="2784779"/>
                    <a:pt x="0" y="2748107"/>
                    <a:pt x="0" y="2709868"/>
                  </a:cubicBezTo>
                  <a:lnTo>
                    <a:pt x="0" y="144180"/>
                  </a:lnTo>
                  <a:cubicBezTo>
                    <a:pt x="0" y="105941"/>
                    <a:pt x="15190" y="69268"/>
                    <a:pt x="42229" y="42229"/>
                  </a:cubicBezTo>
                  <a:cubicBezTo>
                    <a:pt x="69268" y="15190"/>
                    <a:pt x="105941" y="0"/>
                    <a:pt x="144180" y="0"/>
                  </a:cubicBezTo>
                  <a:close/>
                </a:path>
              </a:pathLst>
            </a:custGeom>
            <a:solidFill>
              <a:srgbClr val="106861"/>
            </a:solidFill>
            <a:ln cap="rnd">
              <a:noFill/>
              <a:prstDash val="solid"/>
              <a:round/>
            </a:ln>
          </p:spPr>
        </p:sp>
        <p:sp>
          <p:nvSpPr>
            <p:cNvPr id="4" name="TextBox 4"/>
            <p:cNvSpPr txBox="1"/>
            <p:nvPr/>
          </p:nvSpPr>
          <p:spPr>
            <a:xfrm>
              <a:off x="0" y="-19050"/>
              <a:ext cx="559755"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TextBox 5"/>
          <p:cNvSpPr txBox="1"/>
          <p:nvPr/>
        </p:nvSpPr>
        <p:spPr>
          <a:xfrm>
            <a:off x="380365" y="159703"/>
            <a:ext cx="9137898" cy="1509259"/>
          </a:xfrm>
          <a:prstGeom prst="rect">
            <a:avLst/>
          </a:prstGeom>
        </p:spPr>
        <p:txBody>
          <a:bodyPr lIns="0" tIns="0" rIns="0" bIns="0" rtlCol="0" anchor="t">
            <a:spAutoFit/>
          </a:bodyPr>
          <a:lstStyle/>
          <a:p>
            <a:pPr algn="ctr">
              <a:lnSpc>
                <a:spcPts val="12362"/>
              </a:lnSpc>
            </a:pPr>
            <a:r>
              <a:rPr lang="en-US" sz="8830" b="1" u="sng">
                <a:solidFill>
                  <a:srgbClr val="035D61"/>
                </a:solidFill>
                <a:latin typeface="Canva Sans Bold"/>
                <a:ea typeface="Canva Sans Bold"/>
                <a:cs typeface="Canva Sans Bold"/>
                <a:sym typeface="Canva Sans Bold"/>
              </a:rPr>
              <a:t>PAST RESEARCH</a:t>
            </a:r>
          </a:p>
        </p:txBody>
      </p:sp>
      <p:sp>
        <p:nvSpPr>
          <p:cNvPr id="6" name="TextBox 6"/>
          <p:cNvSpPr txBox="1"/>
          <p:nvPr/>
        </p:nvSpPr>
        <p:spPr>
          <a:xfrm>
            <a:off x="515450" y="2455035"/>
            <a:ext cx="15964867" cy="1967162"/>
          </a:xfrm>
          <a:prstGeom prst="rect">
            <a:avLst/>
          </a:prstGeom>
        </p:spPr>
        <p:txBody>
          <a:bodyPr lIns="0" tIns="0" rIns="0" bIns="0" rtlCol="0" anchor="t">
            <a:spAutoFit/>
          </a:bodyPr>
          <a:lstStyle/>
          <a:p>
            <a:pPr algn="l">
              <a:lnSpc>
                <a:spcPts val="3923"/>
              </a:lnSpc>
            </a:pPr>
            <a:r>
              <a:rPr lang="en-US" sz="2802" b="1">
                <a:solidFill>
                  <a:srgbClr val="000000"/>
                </a:solidFill>
                <a:latin typeface="Canva Sans Bold"/>
                <a:ea typeface="Canva Sans Bold"/>
                <a:cs typeface="Canva Sans Bold"/>
                <a:sym typeface="Canva Sans Bold"/>
              </a:rPr>
              <a:t>Song </a:t>
            </a:r>
            <a:r>
              <a:rPr lang="en-US" sz="2802">
                <a:solidFill>
                  <a:srgbClr val="000000"/>
                </a:solidFill>
                <a:latin typeface="Canva Sans"/>
                <a:ea typeface="Canva Sans"/>
                <a:cs typeface="Canva Sans"/>
                <a:sym typeface="Canva Sans"/>
              </a:rPr>
              <a:t> used thermocouple sensors to record thermal timing data from a build platform and used the K-nearest neighbors (KNN) algorithm to predict the warping phenomenon in the FDM process. However, the classification accuracy was only 84% and was not compared with other related algorithms</a:t>
            </a:r>
          </a:p>
        </p:txBody>
      </p:sp>
      <p:sp>
        <p:nvSpPr>
          <p:cNvPr id="7" name="TextBox 7"/>
          <p:cNvSpPr txBox="1"/>
          <p:nvPr/>
        </p:nvSpPr>
        <p:spPr>
          <a:xfrm>
            <a:off x="515450" y="5499155"/>
            <a:ext cx="15964867" cy="2267039"/>
          </a:xfrm>
          <a:prstGeom prst="rect">
            <a:avLst/>
          </a:prstGeom>
        </p:spPr>
        <p:txBody>
          <a:bodyPr lIns="0" tIns="0" rIns="0" bIns="0" rtlCol="0" anchor="t">
            <a:spAutoFit/>
          </a:bodyPr>
          <a:lstStyle/>
          <a:p>
            <a:pPr algn="l">
              <a:lnSpc>
                <a:spcPts val="3670"/>
              </a:lnSpc>
            </a:pPr>
            <a:r>
              <a:rPr lang="en-US" sz="2621">
                <a:solidFill>
                  <a:srgbClr val="000000"/>
                </a:solidFill>
                <a:latin typeface="Canva Sans"/>
                <a:ea typeface="Canva Sans"/>
                <a:cs typeface="Canva Sans"/>
                <a:sym typeface="Canva Sans"/>
              </a:rPr>
              <a:t>.</a:t>
            </a:r>
            <a:r>
              <a:rPr lang="en-US" sz="2621" b="1">
                <a:solidFill>
                  <a:srgbClr val="000000"/>
                </a:solidFill>
                <a:latin typeface="Canva Sans Bold"/>
                <a:ea typeface="Canva Sans Bold"/>
                <a:cs typeface="Canva Sans Bold"/>
                <a:sym typeface="Canva Sans Bold"/>
              </a:rPr>
              <a:t> Westphal and Seitz</a:t>
            </a:r>
            <a:r>
              <a:rPr lang="en-US" sz="2621">
                <a:solidFill>
                  <a:srgbClr val="000000"/>
                </a:solidFill>
                <a:latin typeface="Canva Sans"/>
                <a:ea typeface="Canva Sans"/>
                <a:cs typeface="Canva Sans"/>
                <a:sym typeface="Canva Sans"/>
              </a:rPr>
              <a:t> used a transfer learning approach to experiment with image datasets in combination with an adaptive classifier for the analysis of the part manufacturing process The developed closed-loop system has 85% defect classification accuracy and can adjust the process parameters in time. However, the limited coverage of the microscope used to monitor the printing process in the experiment limits the identification of more other types of surface defects.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6480317" y="-339559"/>
            <a:ext cx="2308937" cy="11772679"/>
            <a:chOff x="0" y="0"/>
            <a:chExt cx="559755" cy="2854048"/>
          </a:xfrm>
        </p:grpSpPr>
        <p:sp>
          <p:nvSpPr>
            <p:cNvPr id="3" name="Freeform 3"/>
            <p:cNvSpPr/>
            <p:nvPr/>
          </p:nvSpPr>
          <p:spPr>
            <a:xfrm>
              <a:off x="0" y="0"/>
              <a:ext cx="559755" cy="2854048"/>
            </a:xfrm>
            <a:custGeom>
              <a:avLst/>
              <a:gdLst/>
              <a:ahLst/>
              <a:cxnLst/>
              <a:rect l="l" t="t" r="r" b="b"/>
              <a:pathLst>
                <a:path w="559755" h="2854048">
                  <a:moveTo>
                    <a:pt x="144180" y="0"/>
                  </a:moveTo>
                  <a:lnTo>
                    <a:pt x="415575" y="0"/>
                  </a:lnTo>
                  <a:cubicBezTo>
                    <a:pt x="495203" y="0"/>
                    <a:pt x="559755" y="64552"/>
                    <a:pt x="559755" y="144180"/>
                  </a:cubicBezTo>
                  <a:lnTo>
                    <a:pt x="559755" y="2709868"/>
                  </a:lnTo>
                  <a:cubicBezTo>
                    <a:pt x="559755" y="2748107"/>
                    <a:pt x="544565" y="2784779"/>
                    <a:pt x="517526" y="2811818"/>
                  </a:cubicBezTo>
                  <a:cubicBezTo>
                    <a:pt x="490487" y="2838858"/>
                    <a:pt x="453814" y="2854048"/>
                    <a:pt x="415575" y="2854048"/>
                  </a:cubicBezTo>
                  <a:lnTo>
                    <a:pt x="144180" y="2854048"/>
                  </a:lnTo>
                  <a:cubicBezTo>
                    <a:pt x="105941" y="2854048"/>
                    <a:pt x="69268" y="2838858"/>
                    <a:pt x="42229" y="2811818"/>
                  </a:cubicBezTo>
                  <a:cubicBezTo>
                    <a:pt x="15190" y="2784779"/>
                    <a:pt x="0" y="2748107"/>
                    <a:pt x="0" y="2709868"/>
                  </a:cubicBezTo>
                  <a:lnTo>
                    <a:pt x="0" y="144180"/>
                  </a:lnTo>
                  <a:cubicBezTo>
                    <a:pt x="0" y="105941"/>
                    <a:pt x="15190" y="69268"/>
                    <a:pt x="42229" y="42229"/>
                  </a:cubicBezTo>
                  <a:cubicBezTo>
                    <a:pt x="69268" y="15190"/>
                    <a:pt x="105941" y="0"/>
                    <a:pt x="144180" y="0"/>
                  </a:cubicBezTo>
                  <a:close/>
                </a:path>
              </a:pathLst>
            </a:custGeom>
            <a:solidFill>
              <a:srgbClr val="106861"/>
            </a:solidFill>
            <a:ln cap="rnd">
              <a:noFill/>
              <a:prstDash val="solid"/>
              <a:round/>
            </a:ln>
          </p:spPr>
        </p:sp>
        <p:sp>
          <p:nvSpPr>
            <p:cNvPr id="4" name="TextBox 4"/>
            <p:cNvSpPr txBox="1"/>
            <p:nvPr/>
          </p:nvSpPr>
          <p:spPr>
            <a:xfrm>
              <a:off x="0" y="-19050"/>
              <a:ext cx="559755"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54564" y="159703"/>
            <a:ext cx="8389501" cy="1509259"/>
          </a:xfrm>
          <a:prstGeom prst="rect">
            <a:avLst/>
          </a:prstGeom>
        </p:spPr>
        <p:txBody>
          <a:bodyPr lIns="0" tIns="0" rIns="0" bIns="0" rtlCol="0" anchor="t">
            <a:spAutoFit/>
          </a:bodyPr>
          <a:lstStyle/>
          <a:p>
            <a:pPr algn="ctr">
              <a:lnSpc>
                <a:spcPts val="12362"/>
              </a:lnSpc>
            </a:pPr>
            <a:r>
              <a:rPr lang="en-US" sz="8830" b="1" u="sng">
                <a:solidFill>
                  <a:srgbClr val="035D61"/>
                </a:solidFill>
                <a:latin typeface="Canva Sans Bold"/>
                <a:ea typeface="Canva Sans Bold"/>
                <a:cs typeface="Canva Sans Bold"/>
                <a:sym typeface="Canva Sans Bold"/>
              </a:rPr>
              <a:t>PAST RESEACH</a:t>
            </a:r>
          </a:p>
        </p:txBody>
      </p:sp>
      <p:sp>
        <p:nvSpPr>
          <p:cNvPr id="7" name="TextBox 7"/>
          <p:cNvSpPr txBox="1"/>
          <p:nvPr/>
        </p:nvSpPr>
        <p:spPr>
          <a:xfrm>
            <a:off x="338510" y="2643443"/>
            <a:ext cx="15964867" cy="1967162"/>
          </a:xfrm>
          <a:prstGeom prst="rect">
            <a:avLst/>
          </a:prstGeom>
        </p:spPr>
        <p:txBody>
          <a:bodyPr lIns="0" tIns="0" rIns="0" bIns="0" rtlCol="0" anchor="t">
            <a:spAutoFit/>
          </a:bodyPr>
          <a:lstStyle/>
          <a:p>
            <a:pPr algn="l">
              <a:lnSpc>
                <a:spcPts val="3923"/>
              </a:lnSpc>
            </a:pPr>
            <a:r>
              <a:rPr lang="en-US" sz="2802" b="1">
                <a:solidFill>
                  <a:srgbClr val="000000"/>
                </a:solidFill>
                <a:latin typeface="Canva Sans Bold"/>
                <a:ea typeface="Canva Sans Bold"/>
                <a:cs typeface="Canva Sans Bold"/>
                <a:sym typeface="Canva Sans Bold"/>
              </a:rPr>
              <a:t>Charalampous </a:t>
            </a:r>
            <a:r>
              <a:rPr lang="en-US" sz="2802">
                <a:solidFill>
                  <a:srgbClr val="000000"/>
                </a:solidFill>
                <a:latin typeface="Canva Sans"/>
                <a:ea typeface="Canva Sans"/>
                <a:cs typeface="Canva Sans"/>
                <a:sym typeface="Canva Sans"/>
              </a:rPr>
              <a:t> developed an ML method that is based on a regression algorithm to investigate the dimensional deviations of CAD models and solid parts.However, this analysis method only evaluates the measurement of printing results and ignores the mechanical movements and thermal changes inside the printed part during production</a:t>
            </a:r>
          </a:p>
        </p:txBody>
      </p:sp>
      <p:sp>
        <p:nvSpPr>
          <p:cNvPr id="8" name="TextBox 8"/>
          <p:cNvSpPr txBox="1"/>
          <p:nvPr/>
        </p:nvSpPr>
        <p:spPr>
          <a:xfrm>
            <a:off x="338510" y="5543186"/>
            <a:ext cx="15964867" cy="1809839"/>
          </a:xfrm>
          <a:prstGeom prst="rect">
            <a:avLst/>
          </a:prstGeom>
        </p:spPr>
        <p:txBody>
          <a:bodyPr lIns="0" tIns="0" rIns="0" bIns="0" rtlCol="0" anchor="t">
            <a:spAutoFit/>
          </a:bodyPr>
          <a:lstStyle/>
          <a:p>
            <a:pPr algn="l">
              <a:lnSpc>
                <a:spcPts val="3670"/>
              </a:lnSpc>
            </a:pPr>
            <a:r>
              <a:rPr lang="en-US" sz="2621">
                <a:solidFill>
                  <a:srgbClr val="000000"/>
                </a:solidFill>
                <a:latin typeface="Canva Sans"/>
                <a:ea typeface="Canva Sans"/>
                <a:cs typeface="Canva Sans"/>
                <a:sym typeface="Canva Sans"/>
              </a:rPr>
              <a:t>A laser-based online machining monitoring system was proposed by</a:t>
            </a:r>
            <a:r>
              <a:rPr lang="en-US" sz="2621" b="1">
                <a:solidFill>
                  <a:srgbClr val="000000"/>
                </a:solidFill>
                <a:latin typeface="Canva Sans Bold"/>
                <a:ea typeface="Canva Sans Bold"/>
                <a:cs typeface="Canva Sans Bold"/>
                <a:sym typeface="Canva Sans Bold"/>
              </a:rPr>
              <a:t> Lyu and Manoochehr</a:t>
            </a:r>
            <a:r>
              <a:rPr lang="en-US" sz="2621">
                <a:solidFill>
                  <a:srgbClr val="000000"/>
                </a:solidFill>
                <a:latin typeface="Canva Sans"/>
                <a:ea typeface="Canva Sans"/>
                <a:cs typeface="Canva Sans"/>
                <a:sym typeface="Canva Sans"/>
              </a:rPr>
              <a:t>i .hey used a model called VGG16 to identify any anomalies happening within the layers They also used a method called PID online closed-loop controL.. However, the complex ML method resulted in relatively high computational costs and a long analysis time.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6480317" y="-339559"/>
            <a:ext cx="2308937" cy="11772679"/>
            <a:chOff x="0" y="0"/>
            <a:chExt cx="559755" cy="2854048"/>
          </a:xfrm>
        </p:grpSpPr>
        <p:sp>
          <p:nvSpPr>
            <p:cNvPr id="3" name="Freeform 3"/>
            <p:cNvSpPr/>
            <p:nvPr/>
          </p:nvSpPr>
          <p:spPr>
            <a:xfrm>
              <a:off x="0" y="0"/>
              <a:ext cx="559755" cy="2854048"/>
            </a:xfrm>
            <a:custGeom>
              <a:avLst/>
              <a:gdLst/>
              <a:ahLst/>
              <a:cxnLst/>
              <a:rect l="l" t="t" r="r" b="b"/>
              <a:pathLst>
                <a:path w="559755" h="2854048">
                  <a:moveTo>
                    <a:pt x="144180" y="0"/>
                  </a:moveTo>
                  <a:lnTo>
                    <a:pt x="415575" y="0"/>
                  </a:lnTo>
                  <a:cubicBezTo>
                    <a:pt x="495203" y="0"/>
                    <a:pt x="559755" y="64552"/>
                    <a:pt x="559755" y="144180"/>
                  </a:cubicBezTo>
                  <a:lnTo>
                    <a:pt x="559755" y="2709868"/>
                  </a:lnTo>
                  <a:cubicBezTo>
                    <a:pt x="559755" y="2748107"/>
                    <a:pt x="544565" y="2784779"/>
                    <a:pt x="517526" y="2811818"/>
                  </a:cubicBezTo>
                  <a:cubicBezTo>
                    <a:pt x="490487" y="2838858"/>
                    <a:pt x="453814" y="2854048"/>
                    <a:pt x="415575" y="2854048"/>
                  </a:cubicBezTo>
                  <a:lnTo>
                    <a:pt x="144180" y="2854048"/>
                  </a:lnTo>
                  <a:cubicBezTo>
                    <a:pt x="105941" y="2854048"/>
                    <a:pt x="69268" y="2838858"/>
                    <a:pt x="42229" y="2811818"/>
                  </a:cubicBezTo>
                  <a:cubicBezTo>
                    <a:pt x="15190" y="2784779"/>
                    <a:pt x="0" y="2748107"/>
                    <a:pt x="0" y="2709868"/>
                  </a:cubicBezTo>
                  <a:lnTo>
                    <a:pt x="0" y="144180"/>
                  </a:lnTo>
                  <a:cubicBezTo>
                    <a:pt x="0" y="105941"/>
                    <a:pt x="15190" y="69268"/>
                    <a:pt x="42229" y="42229"/>
                  </a:cubicBezTo>
                  <a:cubicBezTo>
                    <a:pt x="69268" y="15190"/>
                    <a:pt x="105941" y="0"/>
                    <a:pt x="144180" y="0"/>
                  </a:cubicBezTo>
                  <a:close/>
                </a:path>
              </a:pathLst>
            </a:custGeom>
            <a:solidFill>
              <a:srgbClr val="106861"/>
            </a:solidFill>
            <a:ln cap="rnd">
              <a:noFill/>
              <a:prstDash val="solid"/>
              <a:round/>
            </a:ln>
          </p:spPr>
        </p:sp>
        <p:sp>
          <p:nvSpPr>
            <p:cNvPr id="4" name="TextBox 4"/>
            <p:cNvSpPr txBox="1"/>
            <p:nvPr/>
          </p:nvSpPr>
          <p:spPr>
            <a:xfrm>
              <a:off x="0" y="-19050"/>
              <a:ext cx="559755"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13233" y="2337922"/>
            <a:ext cx="15964867" cy="1607118"/>
          </a:xfrm>
          <a:prstGeom prst="rect">
            <a:avLst/>
          </a:prstGeom>
        </p:spPr>
        <p:txBody>
          <a:bodyPr lIns="0" tIns="0" rIns="0" bIns="0" rtlCol="0" anchor="t">
            <a:spAutoFit/>
          </a:bodyPr>
          <a:lstStyle/>
          <a:p>
            <a:pPr algn="l">
              <a:lnSpc>
                <a:spcPts val="4343"/>
              </a:lnSpc>
            </a:pPr>
            <a:r>
              <a:rPr lang="en-US" sz="3102">
                <a:solidFill>
                  <a:srgbClr val="000000"/>
                </a:solidFill>
                <a:latin typeface="Canva Sans"/>
                <a:ea typeface="Canva Sans"/>
                <a:cs typeface="Canva Sans"/>
                <a:sym typeface="Canva Sans"/>
              </a:rPr>
              <a:t> </a:t>
            </a:r>
            <a:r>
              <a:rPr lang="en-US" sz="3102" b="1">
                <a:solidFill>
                  <a:srgbClr val="000000"/>
                </a:solidFill>
                <a:latin typeface="Canva Sans Bold"/>
                <a:ea typeface="Canva Sans Bold"/>
                <a:cs typeface="Canva Sans Bold"/>
                <a:sym typeface="Canva Sans Bold"/>
              </a:rPr>
              <a:t>Petrich </a:t>
            </a:r>
            <a:r>
              <a:rPr lang="en-US" sz="3102">
                <a:solidFill>
                  <a:srgbClr val="000000"/>
                </a:solidFill>
                <a:latin typeface="Canva Sans"/>
                <a:ea typeface="Canva Sans"/>
                <a:cs typeface="Canva Sans"/>
                <a:sym typeface="Canva Sans"/>
              </a:rPr>
              <a:t>. developed a neural network that ingested multimodal sensor data from cameras, microphones, and machine logs to detect defects in laser powder bed fused AM parts with 99.9% accuracy . </a:t>
            </a:r>
          </a:p>
        </p:txBody>
      </p:sp>
      <p:sp>
        <p:nvSpPr>
          <p:cNvPr id="7" name="TextBox 7"/>
          <p:cNvSpPr txBox="1"/>
          <p:nvPr/>
        </p:nvSpPr>
        <p:spPr>
          <a:xfrm>
            <a:off x="313233" y="4561485"/>
            <a:ext cx="15964867" cy="2740114"/>
          </a:xfrm>
          <a:prstGeom prst="rect">
            <a:avLst/>
          </a:prstGeom>
        </p:spPr>
        <p:txBody>
          <a:bodyPr lIns="0" tIns="0" rIns="0" bIns="0" rtlCol="0" anchor="t">
            <a:spAutoFit/>
          </a:bodyPr>
          <a:lstStyle/>
          <a:p>
            <a:pPr algn="l">
              <a:lnSpc>
                <a:spcPts val="4370"/>
              </a:lnSpc>
            </a:pPr>
            <a:r>
              <a:rPr lang="en-US" sz="3121">
                <a:solidFill>
                  <a:srgbClr val="000000"/>
                </a:solidFill>
                <a:latin typeface="Canva Sans"/>
                <a:ea typeface="Canva Sans"/>
                <a:cs typeface="Canva Sans"/>
                <a:sym typeface="Canva Sans"/>
              </a:rPr>
              <a:t>In this presentation , defect classification method for FDM processes is proposed for defect diagnosis by fusing the prediction results of two machine learning models. By fusing vision- and sensingbased methods, the classification accuracy is significantly improved compared to the classification of defects in the FDM process using the two methods alone. The accuracy is about 97.9%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09" r="-1309"/>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0" name="TextBox 10"/>
          <p:cNvSpPr txBox="1"/>
          <p:nvPr/>
        </p:nvSpPr>
        <p:spPr>
          <a:xfrm>
            <a:off x="3908729" y="3856193"/>
            <a:ext cx="10470541" cy="1205808"/>
          </a:xfrm>
          <a:prstGeom prst="rect">
            <a:avLst/>
          </a:prstGeom>
        </p:spPr>
        <p:txBody>
          <a:bodyPr lIns="0" tIns="0" rIns="0" bIns="0" rtlCol="0" anchor="t">
            <a:spAutoFit/>
          </a:bodyPr>
          <a:lstStyle/>
          <a:p>
            <a:pPr algn="ctr">
              <a:lnSpc>
                <a:spcPts val="9839"/>
              </a:lnSpc>
              <a:spcBef>
                <a:spcPct val="0"/>
              </a:spcBef>
            </a:pPr>
            <a:r>
              <a:rPr lang="en-US" sz="7130" b="1">
                <a:solidFill>
                  <a:srgbClr val="FFFFFF"/>
                </a:solidFill>
                <a:latin typeface="Open Sauce Bold"/>
                <a:ea typeface="Open Sauce Bold"/>
                <a:cs typeface="Open Sauce Bold"/>
                <a:sym typeface="Open Sauce Bold"/>
              </a:rPr>
              <a:t>MATERIALS NEEDED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859759" y="3960295"/>
            <a:ext cx="14870724" cy="6004205"/>
          </a:xfrm>
          <a:custGeom>
            <a:avLst/>
            <a:gdLst/>
            <a:ahLst/>
            <a:cxnLst/>
            <a:rect l="l" t="t" r="r" b="b"/>
            <a:pathLst>
              <a:path w="14870724" h="6004205">
                <a:moveTo>
                  <a:pt x="0" y="0"/>
                </a:moveTo>
                <a:lnTo>
                  <a:pt x="14870724" y="0"/>
                </a:lnTo>
                <a:lnTo>
                  <a:pt x="14870724" y="6004205"/>
                </a:lnTo>
                <a:lnTo>
                  <a:pt x="0" y="6004205"/>
                </a:lnTo>
                <a:lnTo>
                  <a:pt x="0" y="0"/>
                </a:lnTo>
                <a:close/>
              </a:path>
            </a:pathLst>
          </a:custGeom>
          <a:blipFill>
            <a:blip r:embed="rId6"/>
            <a:stretch>
              <a:fillRect t="-11119" b="-185"/>
            </a:stretch>
          </a:blipFill>
        </p:spPr>
      </p:sp>
      <p:sp>
        <p:nvSpPr>
          <p:cNvPr id="5" name="TextBox 5"/>
          <p:cNvSpPr txBox="1"/>
          <p:nvPr/>
        </p:nvSpPr>
        <p:spPr>
          <a:xfrm>
            <a:off x="1497943" y="942975"/>
            <a:ext cx="15987114"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SENSOR, 3D PRINTER AND IMAGE RECORDER</a:t>
            </a:r>
          </a:p>
        </p:txBody>
      </p:sp>
      <p:sp>
        <p:nvSpPr>
          <p:cNvPr id="6" name="TextBox 6"/>
          <p:cNvSpPr txBox="1"/>
          <p:nvPr/>
        </p:nvSpPr>
        <p:spPr>
          <a:xfrm>
            <a:off x="1859759" y="2246416"/>
            <a:ext cx="12370885" cy="1470999"/>
          </a:xfrm>
          <a:prstGeom prst="rect">
            <a:avLst/>
          </a:prstGeom>
        </p:spPr>
        <p:txBody>
          <a:bodyPr lIns="0" tIns="0" rIns="0" bIns="0" rtlCol="0" anchor="t">
            <a:spAutoFit/>
          </a:bodyPr>
          <a:lstStyle/>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3D PRINTER : ACCUCRAFT I250D </a:t>
            </a:r>
          </a:p>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AOMEKIE USB MICROSOPE</a:t>
            </a:r>
          </a:p>
          <a:p>
            <a:pPr marL="612433" lvl="1" indent="-306216" algn="l">
              <a:lnSpc>
                <a:spcPts val="3971"/>
              </a:lnSpc>
              <a:buFont typeface="Arial"/>
              <a:buChar char="•"/>
            </a:pPr>
            <a:r>
              <a:rPr lang="en-US" sz="2836" b="1" spc="-56">
                <a:solidFill>
                  <a:srgbClr val="106861"/>
                </a:solidFill>
                <a:latin typeface="Open Sauce Bold"/>
                <a:ea typeface="Open Sauce Bold"/>
                <a:cs typeface="Open Sauce Bold"/>
                <a:sym typeface="Open Sauce Bold"/>
              </a:rPr>
              <a:t>IR SENSOR &amp; ACCELEROMETER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1097</Words>
  <Application>Microsoft Office PowerPoint</Application>
  <PresentationFormat>Custom</PresentationFormat>
  <Paragraphs>85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Canva Sans Bold</vt:lpstr>
      <vt:lpstr>Calibri</vt:lpstr>
      <vt:lpstr>Open Sauce Bold</vt:lpstr>
      <vt:lpstr>Canva Sans</vt:lpstr>
      <vt:lpstr>Open Sauce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 /cam</dc:title>
  <dc:creator>TEJASVI</dc:creator>
  <cp:lastModifiedBy>TEJASVI GHARAT</cp:lastModifiedBy>
  <cp:revision>2</cp:revision>
  <dcterms:created xsi:type="dcterms:W3CDTF">2006-08-16T00:00:00Z</dcterms:created>
  <dcterms:modified xsi:type="dcterms:W3CDTF">2024-10-02T17:18:08Z</dcterms:modified>
  <dc:identifier>DAGEt9Huox4</dc:identifier>
</cp:coreProperties>
</file>